
<file path=[Content_Types].xml><?xml version="1.0" encoding="utf-8"?>
<Types xmlns="http://schemas.openxmlformats.org/package/2006/content-types">
  <Override PartName="/ppt/slideLayouts/slideLayout10.xml" ContentType="application/vnd.openxmlformats-officedocument.presentationml.slideLayout+xml"/>
  <Default Extension="rels" ContentType="application/vnd.openxmlformats-package.relationships+xml"/>
  <Override PartName="/ppt/slides/slide69.xml" ContentType="application/vnd.openxmlformats-officedocument.presentationml.slide+xml"/>
  <Override PartName="/ppt/slides/slide14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62.xml" ContentType="application/vnd.openxmlformats-officedocument.presentationml.slide+xml"/>
  <Default Extension="xml" ContentType="application/xml"/>
  <Override PartName="/ppt/slides/slide45.xml" ContentType="application/vnd.openxmlformats-officedocument.presentationml.slide+xml"/>
  <Override PartName="/ppt/tableStyles.xml" ContentType="application/vnd.openxmlformats-officedocument.presentationml.tableStyles+xml"/>
  <Override PartName="/ppt/slides/slide28.xml" ContentType="application/vnd.openxmlformats-officedocument.presentationml.slide+xml"/>
  <Override PartName="/ppt/slides/slide54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68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slides/slide61.xml" ContentType="application/vnd.openxmlformats-officedocument.presentationml.slide+xml"/>
  <Override PartName="/ppt/slides/slide44.xml" ContentType="application/vnd.openxmlformats-officedocument.presentationml.slide+xml"/>
  <Override PartName="/ppt/slides/slide27.xml" ContentType="application/vnd.openxmlformats-officedocument.presentationml.slide+xml"/>
  <Override PartName="/ppt/slides/slide53.xml" ContentType="application/vnd.openxmlformats-officedocument.presentationml.slide+xml"/>
  <Override PartName="/ppt/slides/slide20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67.xml" ContentType="application/vnd.openxmlformats-officedocument.presentationml.slide+xml"/>
  <Override PartName="/ppt/slides/slide12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slides/slide43.xml" ContentType="application/vnd.openxmlformats-officedocument.presentationml.slide+xml"/>
  <Override PartName="/ppt/slides/slide59.xml" ContentType="application/vnd.openxmlformats-officedocument.presentationml.slide+xml"/>
  <Override PartName="/ppt/slides/slide26.xml" ContentType="application/vnd.openxmlformats-officedocument.presentationml.slide+xml"/>
  <Override PartName="/ppt/slides/slide52.xml" ContentType="application/vnd.openxmlformats-officedocument.presentationml.slide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66.xml" ContentType="application/vnd.openxmlformats-officedocument.presentationml.slide+xml"/>
  <Override PartName="/ppt/slides/slide11.xml" ContentType="application/vnd.openxmlformats-officedocument.presentationml.slide+xml"/>
  <Override PartName="/ppt/slides/slide49.xml" ContentType="application/vnd.openxmlformats-officedocument.presentationml.slide+xml"/>
  <Override PartName="/ppt/slides/slide42.xml" ContentType="application/vnd.openxmlformats-officedocument.presentationml.slide+xml"/>
  <Override PartName="/ppt/slides/slide58.xml" ContentType="application/vnd.openxmlformats-officedocument.presentationml.slide+xml"/>
  <Override PartName="/ppt/slides/slide25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51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65.xml" ContentType="application/vnd.openxmlformats-officedocument.presentationml.slide+xml"/>
  <Override PartName="/ppt/slides/slide10.xml" ContentType="application/vnd.openxmlformats-officedocument.presentationml.slide+xml"/>
  <Override PartName="/docProps/app.xml" ContentType="application/vnd.openxmlformats-officedocument.extended-properties+xml"/>
  <Override PartName="/ppt/slides/slide48.xml" ContentType="application/vnd.openxmlformats-officedocument.presentationml.slide+xml"/>
  <Override PartName="/ppt/slides/slide41.xml" ContentType="application/vnd.openxmlformats-officedocument.presentationml.slide+xml"/>
  <Override PartName="/ppt/slides/slide57.xml" ContentType="application/vnd.openxmlformats-officedocument.presentationml.slide+xml"/>
  <Override PartName="/ppt/slides/slide24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50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Override PartName="/ppt/viewProps.xml" ContentType="application/vnd.openxmlformats-officedocument.presentationml.viewProps+xml"/>
  <Override PartName="/ppt/slides/slide64.xml" ContentType="application/vnd.openxmlformats-officedocument.presentationml.slide+xml"/>
  <Default Extension="jpeg" ContentType="image/jpeg"/>
  <Override PartName="/ppt/slides/slide47.xml" ContentType="application/vnd.openxmlformats-officedocument.presentationml.slide+xml"/>
  <Override PartName="/ppt/slides/slide40.xml" ContentType="application/vnd.openxmlformats-officedocument.presentationml.slide+xml"/>
  <Override PartName="/ppt/slides/slide56.xml" ContentType="application/vnd.openxmlformats-officedocument.presentationml.slide+xml"/>
  <Override PartName="/ppt/theme/theme2.xml" ContentType="application/vnd.openxmlformats-officedocument.theme+xml"/>
  <Override PartName="/ppt/slides/slide23.xml" ContentType="application/vnd.openxmlformats-officedocument.presentationml.slide+xml"/>
  <Override PartName="/ppt/slides/slide39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slides/slide15.xml" ContentType="application/vnd.openxmlformats-officedocument.presentationml.slide+xml"/>
  <Override PartName="/ppt/slides/slide63.xml" ContentType="application/vnd.openxmlformats-officedocument.presentationml.slide+xml"/>
  <Override PartName="/ppt/slides/slide46.xml" ContentType="application/vnd.openxmlformats-officedocument.presentationml.slide+xml"/>
  <Override PartName="/ppt/slides/slide29.xml" ContentType="application/vnd.openxmlformats-officedocument.presentationml.slide+xml"/>
  <Override PartName="/ppt/slides/slide55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Default Extension="bin" ContentType="application/vnd.openxmlformats-officedocument.presentationml.printerSettings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  <p:sldMasterId id="2147483661" r:id="rId2"/>
  </p:sldMasterIdLst>
  <p:sldIdLst>
    <p:sldId id="32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325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326" r:id="rId20"/>
    <p:sldId id="272" r:id="rId21"/>
    <p:sldId id="273" r:id="rId22"/>
    <p:sldId id="274" r:id="rId23"/>
    <p:sldId id="275" r:id="rId24"/>
    <p:sldId id="276" r:id="rId25"/>
    <p:sldId id="278" r:id="rId26"/>
    <p:sldId id="279" r:id="rId27"/>
    <p:sldId id="280" r:id="rId28"/>
    <p:sldId id="281" r:id="rId29"/>
    <p:sldId id="282" r:id="rId30"/>
    <p:sldId id="283" r:id="rId31"/>
    <p:sldId id="327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28" r:id="rId63"/>
    <p:sldId id="315" r:id="rId64"/>
    <p:sldId id="316" r:id="rId65"/>
    <p:sldId id="323" r:id="rId66"/>
    <p:sldId id="317" r:id="rId67"/>
    <p:sldId id="318" r:id="rId68"/>
    <p:sldId id="319" r:id="rId69"/>
    <p:sldId id="320" r:id="rId70"/>
    <p:sldId id="321" r:id="rId71"/>
    <p:sldId id="322" r:id="rId72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8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63" Type="http://schemas.openxmlformats.org/officeDocument/2006/relationships/slide" Target="slides/slide61.xml"/><Relationship Id="rId64" Type="http://schemas.openxmlformats.org/officeDocument/2006/relationships/slide" Target="slides/slide62.xml"/><Relationship Id="rId65" Type="http://schemas.openxmlformats.org/officeDocument/2006/relationships/slide" Target="slides/slide63.xml"/><Relationship Id="rId66" Type="http://schemas.openxmlformats.org/officeDocument/2006/relationships/slide" Target="slides/slide64.xml"/><Relationship Id="rId67" Type="http://schemas.openxmlformats.org/officeDocument/2006/relationships/slide" Target="slides/slide65.xml"/><Relationship Id="rId68" Type="http://schemas.openxmlformats.org/officeDocument/2006/relationships/slide" Target="slides/slide66.xml"/><Relationship Id="rId69" Type="http://schemas.openxmlformats.org/officeDocument/2006/relationships/slide" Target="slides/slide67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slide" Target="slides/slide56.xml"/><Relationship Id="rId59" Type="http://schemas.openxmlformats.org/officeDocument/2006/relationships/slide" Target="slides/slide5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70" Type="http://schemas.openxmlformats.org/officeDocument/2006/relationships/slide" Target="slides/slide68.xml"/><Relationship Id="rId71" Type="http://schemas.openxmlformats.org/officeDocument/2006/relationships/slide" Target="slides/slide69.xml"/><Relationship Id="rId72" Type="http://schemas.openxmlformats.org/officeDocument/2006/relationships/slide" Target="slides/slide70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73" Type="http://schemas.openxmlformats.org/officeDocument/2006/relationships/printerSettings" Target="printerSettings/printerSettings1.bin"/><Relationship Id="rId74" Type="http://schemas.openxmlformats.org/officeDocument/2006/relationships/presProps" Target="presProps.xml"/><Relationship Id="rId75" Type="http://schemas.openxmlformats.org/officeDocument/2006/relationships/viewProps" Target="viewProps.xml"/><Relationship Id="rId76" Type="http://schemas.openxmlformats.org/officeDocument/2006/relationships/theme" Target="theme/theme1.xml"/><Relationship Id="rId77" Type="http://schemas.openxmlformats.org/officeDocument/2006/relationships/tableStyles" Target="tableStyles.xml"/><Relationship Id="rId60" Type="http://schemas.openxmlformats.org/officeDocument/2006/relationships/slide" Target="slides/slide58.xml"/><Relationship Id="rId61" Type="http://schemas.openxmlformats.org/officeDocument/2006/relationships/slide" Target="slides/slide59.xml"/><Relationship Id="rId62" Type="http://schemas.openxmlformats.org/officeDocument/2006/relationships/slide" Target="slides/slide60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1763-198B-424F-A12B-872584C66A09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48CF-90EB-4A48-94E8-F585A96FFE3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1763-198B-424F-A12B-872584C66A09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48CF-90EB-4A48-94E8-F585A96FFE3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1763-198B-424F-A12B-872584C66A09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48CF-90EB-4A48-94E8-F585A96FFE3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TwoObj">
  <p:cSld name="Titre. Text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77863" y="457200"/>
            <a:ext cx="77724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677863" y="1828800"/>
            <a:ext cx="3810000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4640263" y="1828800"/>
            <a:ext cx="3810000" cy="1981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4640263" y="3962400"/>
            <a:ext cx="3810000" cy="1981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B59847-0061-4144-8235-25C28FA8F49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66957C-8E34-B940-A0BA-C9FF79DB7430}" type="slidenum">
              <a:rPr lang="fr-F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r-F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1763-198B-424F-A12B-872584C66A09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48CF-90EB-4A48-94E8-F585A96FFE3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1763-198B-424F-A12B-872584C66A09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48CF-90EB-4A48-94E8-F585A96FFE3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1763-198B-424F-A12B-872584C66A09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48CF-90EB-4A48-94E8-F585A96FFE3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1763-198B-424F-A12B-872584C66A09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48CF-90EB-4A48-94E8-F585A96FFE3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1763-198B-424F-A12B-872584C66A09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48CF-90EB-4A48-94E8-F585A96FFE3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1763-198B-424F-A12B-872584C66A09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48CF-90EB-4A48-94E8-F585A96FFE3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1763-198B-424F-A12B-872584C66A09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48CF-90EB-4A48-94E8-F585A96FFE3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1763-198B-424F-A12B-872584C66A09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48CF-90EB-4A48-94E8-F585A96FFE3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C1763-198B-424F-A12B-872584C66A09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148CF-90EB-4A48-94E8-F585A96FFE3D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7863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 du masque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7863" y="18288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fr-FR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fr-FR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D13B1D6-F839-B941-9F55-9C48042BED8F}" type="slidenum">
              <a:rPr lang="fr-FR">
                <a:solidFill>
                  <a:srgbClr val="000000"/>
                </a:solidFill>
                <a:latin typeface="Times New Roman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fr-FR">
              <a:solidFill>
                <a:srgbClr val="000000"/>
              </a:solidFill>
              <a:latin typeface="Times New Roman" charset="0"/>
            </a:endParaRPr>
          </a:p>
        </p:txBody>
      </p:sp>
      <p:pic>
        <p:nvPicPr>
          <p:cNvPr id="1031" name="Picture 8" descr="logo vert col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94663" y="6019800"/>
            <a:ext cx="744537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9" descr="logo"/>
          <p:cNvPicPr>
            <a:picLocks noChangeAspect="1" noChangeArrowheads="1"/>
          </p:cNvPicPr>
          <p:nvPr userDrawn="1"/>
        </p:nvPicPr>
        <p:blipFill>
          <a:blip r:embed="rId4">
            <a:lum bright="6000" contrast="-6000"/>
          </a:blip>
          <a:srcRect/>
          <a:stretch>
            <a:fillRect/>
          </a:stretch>
        </p:blipFill>
        <p:spPr bwMode="auto">
          <a:xfrm>
            <a:off x="76200" y="6316663"/>
            <a:ext cx="1295400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bg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bg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3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3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3" Type="http://schemas.openxmlformats.org/officeDocument/2006/relationships/image" Target="../media/image18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3" Type="http://schemas.openxmlformats.org/officeDocument/2006/relationships/image" Target="../media/image19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3" Type="http://schemas.openxmlformats.org/officeDocument/2006/relationships/image" Target="../media/image2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6.jpeg"/><Relationship Id="rId5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4" Type="http://schemas.openxmlformats.org/officeDocument/2006/relationships/image" Target="../media/image33.jpeg"/><Relationship Id="rId5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4" Type="http://schemas.openxmlformats.org/officeDocument/2006/relationships/image" Target="../media/image37.jpeg"/><Relationship Id="rId5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jpeg"/><Relationship Id="rId3" Type="http://schemas.openxmlformats.org/officeDocument/2006/relationships/image" Target="../media/image40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eg"/><Relationship Id="rId3" Type="http://schemas.openxmlformats.org/officeDocument/2006/relationships/image" Target="../media/image42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jpeg"/><Relationship Id="rId3" Type="http://schemas.openxmlformats.org/officeDocument/2006/relationships/image" Target="../media/image45.jpe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jpeg"/><Relationship Id="rId3" Type="http://schemas.openxmlformats.org/officeDocument/2006/relationships/image" Target="../media/image47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37067" y="2130425"/>
            <a:ext cx="8703733" cy="1470025"/>
          </a:xfrm>
        </p:spPr>
        <p:txBody>
          <a:bodyPr>
            <a:normAutofit/>
          </a:bodyPr>
          <a:lstStyle/>
          <a:p>
            <a:r>
              <a:rPr lang="fr-FR" sz="4000" dirty="0" smtClean="0"/>
              <a:t>IMAGERIE ET </a:t>
            </a:r>
            <a:r>
              <a:rPr lang="fr-FR" sz="4000" dirty="0" smtClean="0"/>
              <a:t>DIAGNOSTIC </a:t>
            </a:r>
            <a:r>
              <a:rPr lang="fr-FR" sz="4000" dirty="0" smtClean="0"/>
              <a:t>PREOPERATOIRE</a:t>
            </a:r>
            <a:endParaRPr lang="fr-FR" sz="4000" b="1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85801" y="3893218"/>
            <a:ext cx="8017932" cy="1711931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fr-FR" sz="2800" i="1" dirty="0" smtClean="0">
                <a:solidFill>
                  <a:schemeClr val="tx2"/>
                </a:solidFill>
              </a:rPr>
              <a:t>Dr Loïc BOULANGER, Pr Denis VINATIER</a:t>
            </a:r>
          </a:p>
          <a:p>
            <a:pPr>
              <a:spcBef>
                <a:spcPct val="0"/>
              </a:spcBef>
            </a:pPr>
            <a:r>
              <a:rPr lang="fr-FR" sz="2800" dirty="0" smtClean="0">
                <a:solidFill>
                  <a:schemeClr val="tx2"/>
                </a:solidFill>
              </a:rPr>
              <a:t>Service de chirurgie gynécologique et mammaire</a:t>
            </a:r>
          </a:p>
          <a:p>
            <a:pPr>
              <a:spcBef>
                <a:spcPct val="0"/>
              </a:spcBef>
            </a:pPr>
            <a:r>
              <a:rPr lang="fr-FR" sz="2800" b="1" dirty="0" smtClean="0">
                <a:solidFill>
                  <a:schemeClr val="tx2"/>
                </a:solidFill>
              </a:rPr>
              <a:t>Hôpital  Jeanne de Flandre, CHRU  de Lille</a:t>
            </a:r>
            <a:endParaRPr lang="fr-FR" sz="2800" dirty="0"/>
          </a:p>
        </p:txBody>
      </p:sp>
      <p:pic>
        <p:nvPicPr>
          <p:cNvPr id="4" name="Picture 4" descr="ACTION SEIN 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75"/>
            <a:ext cx="3048000" cy="2133600"/>
          </a:xfrm>
          <a:prstGeom prst="rect">
            <a:avLst/>
          </a:prstGeom>
          <a:noFill/>
        </p:spPr>
      </p:pic>
      <p:pic>
        <p:nvPicPr>
          <p:cNvPr id="5" name="Picture 4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1612" y="-3175"/>
            <a:ext cx="2592388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hru 50 x 20 CMJN copi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5356646"/>
            <a:ext cx="3010802" cy="150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57200"/>
            <a:ext cx="8915400" cy="1143000"/>
          </a:xfrm>
        </p:spPr>
        <p:txBody>
          <a:bodyPr>
            <a:normAutofit fontScale="90000"/>
          </a:bodyPr>
          <a:lstStyle/>
          <a:p>
            <a:r>
              <a:rPr lang="fr-FR" sz="2600" dirty="0"/>
              <a:t>La patiente revient avec sa mammographie interprétée comme normale.</a:t>
            </a:r>
            <a:br>
              <a:rPr lang="fr-FR" sz="2600" dirty="0"/>
            </a:br>
            <a:r>
              <a:rPr lang="fr-FR" sz="2600" dirty="0"/>
              <a:t>Vous percevez </a:t>
            </a:r>
            <a:r>
              <a:rPr lang="fr-FR" sz="2600" dirty="0" smtClean="0"/>
              <a:t>toujours </a:t>
            </a:r>
            <a:r>
              <a:rPr lang="fr-FR" sz="2600" dirty="0"/>
              <a:t>le nodule. Que proposez vous?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A: Vous proposez de revoir la patiente dans 6 mois</a:t>
            </a:r>
          </a:p>
          <a:p>
            <a:r>
              <a:rPr lang="fr-FR" dirty="0"/>
              <a:t>B: Vous dites à la patiente que cela est rassurant</a:t>
            </a:r>
          </a:p>
          <a:p>
            <a:r>
              <a:rPr lang="fr-FR" dirty="0">
                <a:solidFill>
                  <a:srgbClr val="FF0000"/>
                </a:solidFill>
              </a:rPr>
              <a:t>C: Vous la renvoyez chez le radiologue en insistant sur la clinique</a:t>
            </a:r>
          </a:p>
          <a:p>
            <a:r>
              <a:rPr lang="fr-FR" dirty="0"/>
              <a:t>D: Vous l ’adressez chez un autre radiologue avec une ordonnance de mammographie standard</a:t>
            </a:r>
          </a:p>
          <a:p>
            <a:r>
              <a:rPr lang="fr-FR" dirty="0"/>
              <a:t>E: Vous prescrivez une IRM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m3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2587625" y="1052513"/>
            <a:ext cx="2065338" cy="4392612"/>
          </a:xfrm>
        </p:spPr>
      </p:pic>
      <p:pic>
        <p:nvPicPr>
          <p:cNvPr id="53251" name="Picture 3" descr="m3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476250" y="1052513"/>
            <a:ext cx="2130425" cy="4392612"/>
          </a:xfrm>
        </p:spPr>
      </p:pic>
      <p:pic>
        <p:nvPicPr>
          <p:cNvPr id="53252" name="Picture 4" descr="m3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836613"/>
            <a:ext cx="2427287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1447800" y="5791200"/>
            <a:ext cx="3657600" cy="406400"/>
          </a:xfrm>
          <a:prstGeom prst="rect">
            <a:avLst/>
          </a:prstGeom>
          <a:solidFill>
            <a:srgbClr val="1C1C1C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fr-FR" sz="2000">
                <a:solidFill>
                  <a:schemeClr val="bg1"/>
                </a:solidFill>
                <a:latin typeface="Comic Sans MS" charset="0"/>
              </a:rPr>
              <a:t>Nodule palpé très excentré</a:t>
            </a: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5127625" y="3567113"/>
            <a:ext cx="479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=&gt;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476251" y="303726"/>
            <a:ext cx="774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2</a:t>
            </a:r>
            <a:r>
              <a:rPr lang="fr-FR" sz="2400" baseline="30000" dirty="0" smtClean="0"/>
              <a:t>e</a:t>
            </a:r>
            <a:r>
              <a:rPr lang="fr-FR" sz="2400" dirty="0" smtClean="0"/>
              <a:t> </a:t>
            </a:r>
            <a:r>
              <a:rPr lang="fr-FR" sz="2400" dirty="0" err="1" smtClean="0"/>
              <a:t>mammo</a:t>
            </a:r>
            <a:r>
              <a:rPr lang="fr-FR" sz="2400" dirty="0" smtClean="0"/>
              <a:t> en insistant sur la localisation clinique du nodule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981075"/>
            <a:ext cx="4384675" cy="2019300"/>
          </a:xfrm>
        </p:spPr>
        <p:txBody>
          <a:bodyPr/>
          <a:lstStyle/>
          <a:p>
            <a:r>
              <a:rPr lang="fr-FR" sz="2000"/>
              <a:t>27 ans, stimulation FIV, nodules récents et multiples</a:t>
            </a:r>
          </a:p>
          <a:p>
            <a:r>
              <a:rPr lang="fr-FR" sz="2000"/>
              <a:t>Mammo : seins denses</a:t>
            </a:r>
          </a:p>
          <a:p>
            <a:r>
              <a:rPr lang="fr-FR" sz="2000"/>
              <a:t>Echo : 2 lésions solides</a:t>
            </a:r>
          </a:p>
          <a:p>
            <a:r>
              <a:rPr lang="fr-FR" sz="2000"/>
              <a:t>Histo : carcinome invasif</a:t>
            </a:r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45063" y="342900"/>
            <a:ext cx="3089275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6759575" y="6051550"/>
            <a:ext cx="498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fr-FR" sz="1800">
                <a:latin typeface="Tahoma" charset="0"/>
              </a:rPr>
              <a:t>715</a:t>
            </a:r>
          </a:p>
        </p:txBody>
      </p:sp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1700" y="3200400"/>
            <a:ext cx="36703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1478" name="Rectangle 6"/>
          <p:cNvSpPr>
            <a:spLocks noChangeArrowheads="1"/>
          </p:cNvSpPr>
          <p:nvPr/>
        </p:nvSpPr>
        <p:spPr bwMode="auto">
          <a:xfrm>
            <a:off x="134939" y="0"/>
            <a:ext cx="47180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fr-FR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Peut-on avoir un cancer et une mammographie normale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12750" y="0"/>
            <a:ext cx="8229600" cy="1371600"/>
          </a:xfrm>
        </p:spPr>
        <p:txBody>
          <a:bodyPr>
            <a:normAutofit/>
          </a:bodyPr>
          <a:lstStyle/>
          <a:p>
            <a:r>
              <a:rPr lang="fr-FR" sz="2800" b="1" dirty="0">
                <a:solidFill>
                  <a:srgbClr val="000000"/>
                </a:solidFill>
              </a:rPr>
              <a:t>Peut-on avoir un cancer et </a:t>
            </a:r>
            <a:br>
              <a:rPr lang="fr-FR" sz="2800" b="1" dirty="0">
                <a:solidFill>
                  <a:srgbClr val="000000"/>
                </a:solidFill>
              </a:rPr>
            </a:br>
            <a:r>
              <a:rPr lang="fr-FR" sz="2800" b="1" dirty="0">
                <a:solidFill>
                  <a:srgbClr val="000000"/>
                </a:solidFill>
              </a:rPr>
              <a:t>une mammographie normale ? OUI</a:t>
            </a:r>
          </a:p>
        </p:txBody>
      </p:sp>
      <p:sp>
        <p:nvSpPr>
          <p:cNvPr id="362499" name="Text Box 3"/>
          <p:cNvSpPr txBox="1">
            <a:spLocks noChangeArrowheads="1"/>
          </p:cNvSpPr>
          <p:nvPr/>
        </p:nvSpPr>
        <p:spPr bwMode="auto">
          <a:xfrm>
            <a:off x="3995738" y="1844675"/>
            <a:ext cx="2024062" cy="701675"/>
          </a:xfrm>
          <a:prstGeom prst="rect">
            <a:avLst/>
          </a:prstGeom>
          <a:solidFill>
            <a:srgbClr val="6600CC"/>
          </a:soli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fr-FR" sz="4000">
                <a:latin typeface="Tahoma" pitchFamily="34" charset="0"/>
              </a:rPr>
              <a:t>Clinique</a:t>
            </a:r>
          </a:p>
        </p:txBody>
      </p:sp>
      <p:sp>
        <p:nvSpPr>
          <p:cNvPr id="362500" name="Text Box 4"/>
          <p:cNvSpPr txBox="1">
            <a:spLocks noChangeArrowheads="1"/>
          </p:cNvSpPr>
          <p:nvPr/>
        </p:nvSpPr>
        <p:spPr bwMode="auto">
          <a:xfrm>
            <a:off x="5788025" y="4508500"/>
            <a:ext cx="2670175" cy="1128713"/>
          </a:xfrm>
          <a:prstGeom prst="rect">
            <a:avLst/>
          </a:prstGeom>
          <a:solidFill>
            <a:srgbClr val="6600CC"/>
          </a:soli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>
            <a:prstTxWarp prst="textNoShape">
              <a:avLst/>
            </a:prstTxWarp>
            <a:spAutoFit/>
          </a:bodyPr>
          <a:lstStyle/>
          <a:p>
            <a:pPr eaLnBrk="1" hangingPunct="1">
              <a:defRPr/>
            </a:pPr>
            <a:r>
              <a:rPr lang="fr-FR" sz="4000">
                <a:latin typeface="Tahoma" charset="0"/>
              </a:rPr>
              <a:t>Histologie</a:t>
            </a:r>
          </a:p>
          <a:p>
            <a:pPr eaLnBrk="1" hangingPunct="1">
              <a:defRPr/>
            </a:pPr>
            <a:endParaRPr lang="fr-FR" sz="2800">
              <a:latin typeface="Tahoma" charset="0"/>
            </a:endParaRPr>
          </a:p>
        </p:txBody>
      </p:sp>
      <p:sp>
        <p:nvSpPr>
          <p:cNvPr id="362501" name="Text Box 5"/>
          <p:cNvSpPr txBox="1">
            <a:spLocks noChangeArrowheads="1"/>
          </p:cNvSpPr>
          <p:nvPr/>
        </p:nvSpPr>
        <p:spPr bwMode="auto">
          <a:xfrm>
            <a:off x="228600" y="4437063"/>
            <a:ext cx="3803650" cy="1311275"/>
          </a:xfrm>
          <a:prstGeom prst="rect">
            <a:avLst/>
          </a:prstGeom>
          <a:solidFill>
            <a:srgbClr val="6600CC"/>
          </a:soli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fr-FR" sz="4000">
                <a:latin typeface="Tahoma" pitchFamily="34" charset="0"/>
              </a:rPr>
              <a:t>Mammographie</a:t>
            </a:r>
          </a:p>
          <a:p>
            <a:pPr eaLnBrk="1" hangingPunct="1">
              <a:defRPr/>
            </a:pPr>
            <a:r>
              <a:rPr lang="fr-FR" sz="4000">
                <a:latin typeface="Tahoma" pitchFamily="34" charset="0"/>
              </a:rPr>
              <a:t>Echographie</a:t>
            </a:r>
          </a:p>
        </p:txBody>
      </p:sp>
      <p:sp>
        <p:nvSpPr>
          <p:cNvPr id="56326" name="Line 6"/>
          <p:cNvSpPr>
            <a:spLocks noChangeShapeType="1"/>
          </p:cNvSpPr>
          <p:nvPr/>
        </p:nvSpPr>
        <p:spPr bwMode="auto">
          <a:xfrm flipH="1">
            <a:off x="3613150" y="2708275"/>
            <a:ext cx="1150938" cy="14414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6327" name="Line 7"/>
          <p:cNvSpPr>
            <a:spLocks noChangeShapeType="1"/>
          </p:cNvSpPr>
          <p:nvPr/>
        </p:nvSpPr>
        <p:spPr bwMode="auto">
          <a:xfrm flipH="1">
            <a:off x="4122738" y="5084763"/>
            <a:ext cx="1536700" cy="15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6328" name="Line 8"/>
          <p:cNvSpPr>
            <a:spLocks noChangeShapeType="1"/>
          </p:cNvSpPr>
          <p:nvPr/>
        </p:nvSpPr>
        <p:spPr bwMode="auto">
          <a:xfrm>
            <a:off x="5276850" y="2708275"/>
            <a:ext cx="1087438" cy="15128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1050925" y="1989138"/>
            <a:ext cx="13652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fr-FR" sz="3200">
                <a:latin typeface="Tahoma" charset="0"/>
              </a:rPr>
              <a:t>DONC :</a:t>
            </a:r>
          </a:p>
        </p:txBody>
      </p:sp>
      <p:sp>
        <p:nvSpPr>
          <p:cNvPr id="56330" name="Rectangle 10"/>
          <p:cNvSpPr>
            <a:spLocks noChangeArrowheads="1"/>
          </p:cNvSpPr>
          <p:nvPr/>
        </p:nvSpPr>
        <p:spPr bwMode="auto">
          <a:xfrm>
            <a:off x="2411413" y="6165850"/>
            <a:ext cx="637190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fr-FR" sz="2400" dirty="0">
                <a:solidFill>
                  <a:srgbClr val="000000"/>
                </a:solidFill>
              </a:rPr>
              <a:t>PS: c’est vrai aussi en surveillance post </a:t>
            </a:r>
            <a:r>
              <a:rPr lang="fr-FR" sz="2400" dirty="0" smtClean="0">
                <a:solidFill>
                  <a:srgbClr val="000000"/>
                </a:solidFill>
              </a:rPr>
              <a:t>traitement</a:t>
            </a:r>
            <a:endParaRPr lang="fr-FR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57275" y="2052638"/>
            <a:ext cx="6969125" cy="1952625"/>
          </a:xfrm>
        </p:spPr>
        <p:txBody>
          <a:bodyPr/>
          <a:lstStyle/>
          <a:p>
            <a:pPr algn="ctr">
              <a:buFontTx/>
              <a:buNone/>
            </a:pPr>
            <a:r>
              <a:rPr lang="fr-FR" sz="4000" b="1" dirty="0">
                <a:solidFill>
                  <a:srgbClr val="000000"/>
                </a:solidFill>
              </a:rPr>
              <a:t>Faut-il demander une échographie</a:t>
            </a:r>
            <a:r>
              <a:rPr lang="fr-FR" sz="4000" b="1" dirty="0" smtClean="0">
                <a:solidFill>
                  <a:srgbClr val="000000"/>
                </a:solidFill>
              </a:rPr>
              <a:t> systématiquement ?</a:t>
            </a:r>
            <a:endParaRPr lang="fr-FR" sz="4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12750" y="0"/>
            <a:ext cx="8229600" cy="1371600"/>
          </a:xfrm>
        </p:spPr>
        <p:txBody>
          <a:bodyPr>
            <a:normAutofit/>
          </a:bodyPr>
          <a:lstStyle/>
          <a:p>
            <a:r>
              <a:rPr lang="fr-FR" sz="3200" b="1" dirty="0">
                <a:solidFill>
                  <a:srgbClr val="000000"/>
                </a:solidFill>
              </a:rPr>
              <a:t>Faut-il demander une échographie ?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4163" y="1557338"/>
            <a:ext cx="8575675" cy="475138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fr-FR" dirty="0"/>
              <a:t>L’échographie n’est pas un examen de dépistage fiable, quelque soit l’âge</a:t>
            </a:r>
          </a:p>
          <a:p>
            <a:pPr>
              <a:lnSpc>
                <a:spcPct val="90000"/>
              </a:lnSpc>
            </a:pPr>
            <a:endParaRPr lang="fr-FR" dirty="0"/>
          </a:p>
          <a:p>
            <a:pPr>
              <a:lnSpc>
                <a:spcPct val="90000"/>
              </a:lnSpc>
            </a:pPr>
            <a:r>
              <a:rPr lang="fr-FR" dirty="0"/>
              <a:t>Un examen complémentaire de la mammographie</a:t>
            </a:r>
          </a:p>
          <a:p>
            <a:pPr>
              <a:lnSpc>
                <a:spcPct val="90000"/>
              </a:lnSpc>
            </a:pPr>
            <a:endParaRPr lang="fr-FR" dirty="0"/>
          </a:p>
          <a:p>
            <a:pPr>
              <a:lnSpc>
                <a:spcPct val="90000"/>
              </a:lnSpc>
            </a:pPr>
            <a:r>
              <a:rPr lang="fr-FR" dirty="0"/>
              <a:t>Apport n°1 : distinguer lésion tissulaire – kyste</a:t>
            </a:r>
          </a:p>
          <a:p>
            <a:pPr>
              <a:lnSpc>
                <a:spcPct val="90000"/>
              </a:lnSpc>
            </a:pPr>
            <a:endParaRPr lang="fr-FR" dirty="0" smtClean="0"/>
          </a:p>
          <a:p>
            <a:pPr>
              <a:lnSpc>
                <a:spcPct val="90000"/>
              </a:lnSpc>
            </a:pPr>
            <a:r>
              <a:rPr lang="fr-FR" dirty="0" smtClean="0"/>
              <a:t>En France, le </a:t>
            </a:r>
            <a:r>
              <a:rPr lang="fr-FR" dirty="0"/>
              <a:t>radiologue prend l’initiative de compléter ou de substituer la mammographie par une </a:t>
            </a:r>
            <a:r>
              <a:rPr lang="fr-FR" dirty="0" smtClean="0"/>
              <a:t>échographie</a:t>
            </a:r>
          </a:p>
          <a:p>
            <a:pPr>
              <a:lnSpc>
                <a:spcPct val="90000"/>
              </a:lnSpc>
            </a:pPr>
            <a:endParaRPr lang="fr-FR" dirty="0"/>
          </a:p>
          <a:p>
            <a:pPr>
              <a:lnSpc>
                <a:spcPct val="90000"/>
              </a:lnSpc>
            </a:pPr>
            <a:r>
              <a:rPr lang="fr-FR" dirty="0" smtClean="0"/>
              <a:t>Radiologue </a:t>
            </a:r>
            <a:r>
              <a:rPr lang="fr-FR" dirty="0"/>
              <a:t>= prescripteur (loi de 2003)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12750" y="0"/>
            <a:ext cx="8229600" cy="1371600"/>
          </a:xfrm>
        </p:spPr>
        <p:txBody>
          <a:bodyPr>
            <a:normAutofit/>
          </a:bodyPr>
          <a:lstStyle/>
          <a:p>
            <a:r>
              <a:rPr lang="fr-FR" sz="3200" b="1" dirty="0">
                <a:solidFill>
                  <a:srgbClr val="000000"/>
                </a:solidFill>
              </a:rPr>
              <a:t>Faut-il demander une échographie ?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6250" y="1196975"/>
            <a:ext cx="8412163" cy="5327650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fr-FR" sz="2400" dirty="0"/>
              <a:t>Ses Indications sont :</a:t>
            </a:r>
          </a:p>
          <a:p>
            <a:pPr>
              <a:lnSpc>
                <a:spcPct val="90000"/>
              </a:lnSpc>
            </a:pPr>
            <a:endParaRPr lang="fr-FR" sz="2400" dirty="0"/>
          </a:p>
          <a:p>
            <a:pPr>
              <a:lnSpc>
                <a:spcPct val="90000"/>
              </a:lnSpc>
            </a:pPr>
            <a:r>
              <a:rPr lang="fr-FR" sz="2400" dirty="0"/>
              <a:t>En première intention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fr-FR" sz="2400" dirty="0"/>
              <a:t>1/ en cas de nodule évocateur de </a:t>
            </a:r>
            <a:r>
              <a:rPr lang="fr-FR" sz="2400" dirty="0" err="1"/>
              <a:t>fibro-adénome</a:t>
            </a:r>
            <a:r>
              <a:rPr lang="fr-FR" sz="2400" dirty="0"/>
              <a:t> chez la femme jeune</a:t>
            </a:r>
            <a:r>
              <a:rPr lang="fr-FR" sz="2400" dirty="0" smtClean="0"/>
              <a:t> (</a:t>
            </a:r>
            <a:r>
              <a:rPr lang="fr-FR" sz="2400" dirty="0"/>
              <a:t>&lt; 25-30 ans) surtout enceinte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fr-FR" sz="2400" i="1" dirty="0"/>
              <a:t>Seins denses + cancer rare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fr-FR" sz="2400" i="1" dirty="0"/>
          </a:p>
          <a:p>
            <a:pPr>
              <a:lnSpc>
                <a:spcPct val="90000"/>
              </a:lnSpc>
            </a:pPr>
            <a:r>
              <a:rPr lang="fr-FR" sz="2400" dirty="0"/>
              <a:t>En complément de la mammographie 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fr-FR" sz="2400" dirty="0"/>
              <a:t>2/ anomalie clinique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fr-FR" sz="2400" dirty="0"/>
              <a:t>3/ anomalie </a:t>
            </a:r>
            <a:r>
              <a:rPr lang="fr-FR" sz="2400" dirty="0" err="1"/>
              <a:t>mammographique</a:t>
            </a:r>
            <a:r>
              <a:rPr lang="fr-FR" sz="2400" dirty="0"/>
              <a:t> (ACR3,4,5)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fr-FR" sz="2400" dirty="0"/>
              <a:t>4/ mammographie normale mais seins denses (type 3 et 4)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77863" y="457200"/>
            <a:ext cx="8085137" cy="1143000"/>
          </a:xfrm>
        </p:spPr>
        <p:txBody>
          <a:bodyPr>
            <a:noAutofit/>
          </a:bodyPr>
          <a:lstStyle/>
          <a:p>
            <a:r>
              <a:rPr lang="fr-FR" sz="3600" dirty="0"/>
              <a:t>Votre patiente</a:t>
            </a:r>
            <a:r>
              <a:rPr lang="fr-FR" sz="3600" dirty="0" smtClean="0"/>
              <a:t> de </a:t>
            </a:r>
            <a:r>
              <a:rPr lang="fr-FR" sz="3600" dirty="0"/>
              <a:t>44 ans vient vous voir avec son résultat de bilan </a:t>
            </a:r>
            <a:r>
              <a:rPr lang="fr-FR" sz="3600" dirty="0" err="1"/>
              <a:t>sénologique</a:t>
            </a:r>
            <a:endParaRPr lang="fr-FR" sz="3600" dirty="0"/>
          </a:p>
        </p:txBody>
      </p:sp>
      <p:sp>
        <p:nvSpPr>
          <p:cNvPr id="6041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04800" y="1828800"/>
            <a:ext cx="8610600" cy="4114800"/>
          </a:xfrm>
        </p:spPr>
        <p:txBody>
          <a:bodyPr>
            <a:normAutofit fontScale="85000" lnSpcReduction="10000"/>
          </a:bodyPr>
          <a:lstStyle/>
          <a:p>
            <a:r>
              <a:rPr lang="fr-FR" dirty="0" err="1" smtClean="0"/>
              <a:t>Mammo</a:t>
            </a:r>
            <a:r>
              <a:rPr lang="fr-FR" dirty="0" smtClean="0"/>
              <a:t> : </a:t>
            </a:r>
            <a:r>
              <a:rPr lang="fr-FR" dirty="0"/>
              <a:t>Opacité bien limitée QSE</a:t>
            </a:r>
            <a:r>
              <a:rPr lang="fr-FR" dirty="0" smtClean="0"/>
              <a:t> sein Gauche</a:t>
            </a:r>
          </a:p>
          <a:p>
            <a:r>
              <a:rPr lang="fr-FR" dirty="0"/>
              <a:t>Echo: Nodule solide bien limité compatible avec un </a:t>
            </a:r>
            <a:r>
              <a:rPr lang="fr-FR" dirty="0" err="1"/>
              <a:t>fibro-adènome</a:t>
            </a:r>
            <a:endParaRPr lang="fr-FR" dirty="0"/>
          </a:p>
          <a:p>
            <a:r>
              <a:rPr lang="fr-FR" u="sng" dirty="0"/>
              <a:t>Conclusion</a:t>
            </a:r>
            <a:r>
              <a:rPr lang="fr-FR" dirty="0"/>
              <a:t>: Examen classé ACR 3. Surveillance à 4 mois</a:t>
            </a:r>
          </a:p>
          <a:p>
            <a:endParaRPr lang="fr-FR" dirty="0"/>
          </a:p>
          <a:p>
            <a:r>
              <a:rPr lang="fr-FR" dirty="0"/>
              <a:t>A: Vous confirmez la proposition du radiologue</a:t>
            </a:r>
          </a:p>
          <a:p>
            <a:r>
              <a:rPr lang="fr-FR" dirty="0"/>
              <a:t>B: Vous adressez la patiente à un chirurgien en disant que un nodule du sein doit être enlevé.</a:t>
            </a:r>
          </a:p>
          <a:p>
            <a:r>
              <a:rPr lang="fr-FR" dirty="0"/>
              <a:t>C: Vous souhaitez un autre avis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77863" y="457200"/>
            <a:ext cx="8085137" cy="1143000"/>
          </a:xfrm>
        </p:spPr>
        <p:txBody>
          <a:bodyPr>
            <a:noAutofit/>
          </a:bodyPr>
          <a:lstStyle/>
          <a:p>
            <a:r>
              <a:rPr lang="fr-FR" sz="3600" dirty="0"/>
              <a:t>Votre patiente</a:t>
            </a:r>
            <a:r>
              <a:rPr lang="fr-FR" sz="3600" dirty="0" smtClean="0"/>
              <a:t> de </a:t>
            </a:r>
            <a:r>
              <a:rPr lang="fr-FR" sz="3600" dirty="0"/>
              <a:t>44 ans vient vous voir avec son résultat de bilan </a:t>
            </a:r>
            <a:r>
              <a:rPr lang="fr-FR" sz="3600" dirty="0" err="1"/>
              <a:t>sénologique</a:t>
            </a:r>
            <a:endParaRPr lang="fr-FR" sz="3600" dirty="0"/>
          </a:p>
        </p:txBody>
      </p:sp>
      <p:sp>
        <p:nvSpPr>
          <p:cNvPr id="6041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04800" y="1828800"/>
            <a:ext cx="8610600" cy="4114800"/>
          </a:xfrm>
        </p:spPr>
        <p:txBody>
          <a:bodyPr>
            <a:normAutofit fontScale="85000" lnSpcReduction="10000"/>
          </a:bodyPr>
          <a:lstStyle/>
          <a:p>
            <a:r>
              <a:rPr lang="fr-FR" dirty="0" err="1" smtClean="0"/>
              <a:t>Mammo</a:t>
            </a:r>
            <a:r>
              <a:rPr lang="fr-FR" dirty="0" smtClean="0"/>
              <a:t> : </a:t>
            </a:r>
            <a:r>
              <a:rPr lang="fr-FR" dirty="0"/>
              <a:t>Opacité bien limitée QSE</a:t>
            </a:r>
            <a:r>
              <a:rPr lang="fr-FR" dirty="0" smtClean="0"/>
              <a:t> sein Gauche</a:t>
            </a:r>
          </a:p>
          <a:p>
            <a:r>
              <a:rPr lang="fr-FR" dirty="0"/>
              <a:t>Echo: Nodule solide bien limité compatible avec un </a:t>
            </a:r>
            <a:r>
              <a:rPr lang="fr-FR" dirty="0" err="1"/>
              <a:t>fibro-adènome</a:t>
            </a:r>
            <a:endParaRPr lang="fr-FR" dirty="0"/>
          </a:p>
          <a:p>
            <a:r>
              <a:rPr lang="fr-FR" u="sng" dirty="0"/>
              <a:t>Conclusion</a:t>
            </a:r>
            <a:r>
              <a:rPr lang="fr-FR" dirty="0"/>
              <a:t>: Examen classé ACR 3. Surveillance à 4 mois</a:t>
            </a:r>
          </a:p>
          <a:p>
            <a:endParaRPr lang="fr-FR" dirty="0"/>
          </a:p>
          <a:p>
            <a:r>
              <a:rPr lang="fr-FR" dirty="0">
                <a:solidFill>
                  <a:srgbClr val="FF0000"/>
                </a:solidFill>
              </a:rPr>
              <a:t>A: Vous confirmez la proposition du radiologue</a:t>
            </a:r>
          </a:p>
          <a:p>
            <a:r>
              <a:rPr lang="fr-FR" dirty="0"/>
              <a:t>B: Vous adressez la patiente à un chirurgien en disant que un nodule du sein doit être enlevé.</a:t>
            </a:r>
          </a:p>
          <a:p>
            <a:r>
              <a:rPr lang="fr-FR" dirty="0"/>
              <a:t>C: Vous souhaitez un autre avis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Fiabilité de l ’échographie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1828800"/>
            <a:ext cx="8286750" cy="4552950"/>
          </a:xfrm>
        </p:spPr>
        <p:txBody>
          <a:bodyPr>
            <a:noAutofit/>
          </a:bodyPr>
          <a:lstStyle/>
          <a:p>
            <a:r>
              <a:rPr lang="fr-FR" sz="2400" dirty="0"/>
              <a:t>Structure liquidienne pure = 100 %</a:t>
            </a:r>
          </a:p>
          <a:p>
            <a:r>
              <a:rPr lang="fr-FR" sz="2400" dirty="0"/>
              <a:t>Structure solide évocatrice de </a:t>
            </a:r>
            <a:r>
              <a:rPr lang="fr-FR" sz="2400" dirty="0" err="1"/>
              <a:t>fibro-adénome</a:t>
            </a:r>
            <a:r>
              <a:rPr lang="fr-FR" sz="2400" dirty="0"/>
              <a:t> &gt; 95 %</a:t>
            </a:r>
          </a:p>
          <a:p>
            <a:pPr lvl="1"/>
            <a:r>
              <a:rPr lang="fr-FR" sz="2400" dirty="0"/>
              <a:t>Découverte: </a:t>
            </a:r>
          </a:p>
          <a:p>
            <a:pPr lvl="2"/>
            <a:r>
              <a:rPr lang="fr-FR" dirty="0"/>
              <a:t>ACR </a:t>
            </a:r>
            <a:r>
              <a:rPr lang="fr-FR" dirty="0" smtClean="0"/>
              <a:t>3			surveillance </a:t>
            </a:r>
            <a:r>
              <a:rPr lang="fr-FR" dirty="0"/>
              <a:t>4 et 12 mois</a:t>
            </a:r>
          </a:p>
          <a:p>
            <a:pPr lvl="2"/>
            <a:r>
              <a:rPr lang="fr-FR" dirty="0" smtClean="0"/>
              <a:t>Biopsie		Si </a:t>
            </a:r>
            <a:r>
              <a:rPr lang="fr-FR" dirty="0"/>
              <a:t>concordant = plus de surveillance (ACR2)</a:t>
            </a:r>
          </a:p>
          <a:p>
            <a:pPr lvl="1"/>
            <a:r>
              <a:rPr lang="fr-FR" sz="2400" dirty="0"/>
              <a:t>Déjà connue et stable = ACR 2 = surveillance clinique</a:t>
            </a:r>
          </a:p>
          <a:p>
            <a:pPr lvl="1"/>
            <a:r>
              <a:rPr lang="fr-FR" sz="2400" dirty="0"/>
              <a:t>Déjà connue et augmentation</a:t>
            </a:r>
          </a:p>
          <a:p>
            <a:pPr lvl="2"/>
            <a:r>
              <a:rPr lang="fr-FR" dirty="0"/>
              <a:t>&lt; 20%: Pas anormal = ACR 3 		Surveillance</a:t>
            </a:r>
          </a:p>
          <a:p>
            <a:pPr lvl="2"/>
            <a:r>
              <a:rPr lang="fr-FR" dirty="0"/>
              <a:t>&gt; 20 % ou</a:t>
            </a:r>
            <a:r>
              <a:rPr lang="fr-FR" dirty="0" smtClean="0"/>
              <a:t> gênant: </a:t>
            </a:r>
            <a:r>
              <a:rPr lang="fr-FR" dirty="0"/>
              <a:t>chirurgie ou </a:t>
            </a:r>
            <a:r>
              <a:rPr lang="fr-FR" dirty="0" err="1"/>
              <a:t>macrobiopsie</a:t>
            </a:r>
            <a:r>
              <a:rPr lang="fr-FR" dirty="0"/>
              <a:t> sous écho</a:t>
            </a:r>
          </a:p>
          <a:p>
            <a:r>
              <a:rPr lang="fr-FR" sz="2400" dirty="0"/>
              <a:t>Structure solide indéterminée = ACR 4 = prélèvement</a:t>
            </a:r>
          </a:p>
          <a:p>
            <a:pPr lvl="1">
              <a:buFontTx/>
              <a:buNone/>
            </a:pPr>
            <a:r>
              <a:rPr lang="fr-FR" sz="2400" dirty="0"/>
              <a:t>(si manque 1 seul des critères en faveur du FA typique)</a:t>
            </a:r>
          </a:p>
        </p:txBody>
      </p:sp>
      <p:sp>
        <p:nvSpPr>
          <p:cNvPr id="61444" name="AutoShape 4"/>
          <p:cNvSpPr>
            <a:spLocks noChangeArrowheads="1"/>
          </p:cNvSpPr>
          <p:nvPr/>
        </p:nvSpPr>
        <p:spPr bwMode="auto">
          <a:xfrm flipV="1">
            <a:off x="3276600" y="3286917"/>
            <a:ext cx="457200" cy="223197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1445" name="AutoShape 5"/>
          <p:cNvSpPr>
            <a:spLocks noChangeArrowheads="1"/>
          </p:cNvSpPr>
          <p:nvPr/>
        </p:nvSpPr>
        <p:spPr bwMode="auto">
          <a:xfrm>
            <a:off x="3048000" y="3733800"/>
            <a:ext cx="457200" cy="1524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Imagerie du sein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Mammographie: examen de première intention (sauf cas particulier: femme jeune, sein dense)</a:t>
            </a:r>
          </a:p>
          <a:p>
            <a:pPr lvl="1"/>
            <a:r>
              <a:rPr lang="fr-FR" dirty="0" smtClean="0"/>
              <a:t>conventionnelle</a:t>
            </a:r>
          </a:p>
          <a:p>
            <a:pPr lvl="1"/>
            <a:r>
              <a:rPr lang="fr-FR" dirty="0" smtClean="0"/>
              <a:t>Numérique +++</a:t>
            </a:r>
          </a:p>
          <a:p>
            <a:r>
              <a:rPr lang="fr-FR" dirty="0" smtClean="0"/>
              <a:t>Echographie</a:t>
            </a:r>
          </a:p>
          <a:p>
            <a:r>
              <a:rPr lang="fr-FR" dirty="0" smtClean="0"/>
              <a:t>IRM</a:t>
            </a:r>
          </a:p>
          <a:p>
            <a:r>
              <a:rPr lang="fr-FR" dirty="0" smtClean="0"/>
              <a:t>TEP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4"/>
          <p:cNvSpPr txBox="1">
            <a:spLocks noChangeArrowheads="1"/>
          </p:cNvSpPr>
          <p:nvPr/>
        </p:nvSpPr>
        <p:spPr bwMode="auto">
          <a:xfrm>
            <a:off x="1042988" y="2997200"/>
            <a:ext cx="78725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fr-FR" sz="4000" b="1" dirty="0">
                <a:solidFill>
                  <a:srgbClr val="000000"/>
                </a:solidFill>
                <a:latin typeface="+mj-lt"/>
              </a:rPr>
              <a:t>Compte rendu de la mammographie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Compte rendu </a:t>
            </a:r>
            <a:r>
              <a:rPr lang="fr-FR" dirty="0" err="1"/>
              <a:t>mammographique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1828800"/>
            <a:ext cx="7772400" cy="1981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sz="3600" dirty="0" smtClean="0"/>
              <a:t>CONCLUSION DE LA MAMMOGRAPHIE:</a:t>
            </a:r>
          </a:p>
          <a:p>
            <a:r>
              <a:rPr lang="fr-FR" sz="3600" dirty="0" smtClean="0"/>
              <a:t>CLAIRE</a:t>
            </a:r>
          </a:p>
          <a:p>
            <a:r>
              <a:rPr lang="fr-FR" sz="3600" dirty="0" smtClean="0"/>
              <a:t>CONCISE</a:t>
            </a:r>
          </a:p>
          <a:p>
            <a:r>
              <a:rPr lang="fr-FR" sz="3600" dirty="0" smtClean="0"/>
              <a:t>GLOBALE</a:t>
            </a:r>
          </a:p>
          <a:p>
            <a:r>
              <a:rPr lang="fr-FR" sz="3600" dirty="0" smtClean="0"/>
              <a:t>AVEC RECOMMANDATION</a:t>
            </a:r>
          </a:p>
          <a:p>
            <a:r>
              <a:rPr lang="fr-FR" sz="3600" dirty="0" smtClean="0"/>
              <a:t>AVEC UTILISATION DE LA COTATION A.C.R</a:t>
            </a:r>
            <a:endParaRPr lang="fr-F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66167" cy="1143000"/>
          </a:xfrm>
        </p:spPr>
        <p:txBody>
          <a:bodyPr>
            <a:noAutofit/>
          </a:bodyPr>
          <a:lstStyle/>
          <a:p>
            <a:r>
              <a:rPr lang="fr-FR" sz="3600" dirty="0"/>
              <a:t>Compte rendu </a:t>
            </a:r>
            <a:r>
              <a:rPr lang="fr-FR" sz="3600" dirty="0" err="1" smtClean="0"/>
              <a:t>mammographique</a:t>
            </a:r>
            <a:r>
              <a:rPr lang="fr-FR" sz="3600" dirty="0" smtClean="0"/>
              <a:t>: Résultats</a:t>
            </a:r>
            <a:endParaRPr lang="fr-FR" sz="3600" dirty="0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7013" y="1143000"/>
            <a:ext cx="8718542" cy="609600"/>
          </a:xfrm>
        </p:spPr>
        <p:txBody>
          <a:bodyPr>
            <a:normAutofit fontScale="77500" lnSpcReduction="20000"/>
          </a:bodyPr>
          <a:lstStyle/>
          <a:p>
            <a:pPr algn="ctr">
              <a:buFontTx/>
              <a:buNone/>
            </a:pPr>
            <a:r>
              <a:rPr lang="fr-FR" dirty="0"/>
              <a:t> Composition (densité) du sein : 4 types </a:t>
            </a:r>
            <a:r>
              <a:rPr lang="fr-FR" sz="2118" i="1" dirty="0"/>
              <a:t>(ce n ’est pas la classification ACR</a:t>
            </a:r>
            <a:r>
              <a:rPr lang="fr-FR" sz="1800" i="1" dirty="0"/>
              <a:t>)</a:t>
            </a:r>
          </a:p>
        </p:txBody>
      </p:sp>
      <p:pic>
        <p:nvPicPr>
          <p:cNvPr id="64516" name="Picture 4" descr="ASYM03"/>
          <p:cNvPicPr>
            <a:picLocks noChangeAspect="1" noChangeArrowheads="1"/>
          </p:cNvPicPr>
          <p:nvPr/>
        </p:nvPicPr>
        <p:blipFill>
          <a:blip r:embed="rId2"/>
          <a:srcRect r="13889"/>
          <a:stretch>
            <a:fillRect/>
          </a:stretch>
        </p:blipFill>
        <p:spPr bwMode="auto">
          <a:xfrm>
            <a:off x="179388" y="1989138"/>
            <a:ext cx="1731962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Picture 5" descr="ASYM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1989138"/>
            <a:ext cx="2062163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179388" y="5157788"/>
            <a:ext cx="1728787" cy="1006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fr-FR" sz="2000"/>
              <a:t>Type 1:</a:t>
            </a:r>
          </a:p>
          <a:p>
            <a:r>
              <a:rPr lang="fr-FR" sz="2000"/>
              <a:t>Adipeux </a:t>
            </a:r>
          </a:p>
          <a:p>
            <a:r>
              <a:rPr lang="fr-FR" sz="2000"/>
              <a:t>homogène</a:t>
            </a: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2051050" y="5157788"/>
            <a:ext cx="1296988" cy="1006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fr-FR" sz="2000"/>
              <a:t>Type 2:</a:t>
            </a:r>
          </a:p>
          <a:p>
            <a:r>
              <a:rPr lang="fr-FR" sz="2000"/>
              <a:t>Adipeux </a:t>
            </a:r>
          </a:p>
          <a:p>
            <a:r>
              <a:rPr lang="fr-FR" sz="2000"/>
              <a:t>hétérogène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6011863" y="6237288"/>
            <a:ext cx="3132137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fr-FR" sz="2000"/>
              <a:t>Type 4:Dense homogène</a:t>
            </a:r>
          </a:p>
        </p:txBody>
      </p:sp>
      <p:pic>
        <p:nvPicPr>
          <p:cNvPr id="7180" name="Picture 12" descr="NOD03"/>
          <p:cNvPicPr>
            <a:picLocks noChangeAspect="1" noChangeArrowheads="1"/>
          </p:cNvPicPr>
          <p:nvPr/>
        </p:nvPicPr>
        <p:blipFill>
          <a:blip r:embed="rId4">
            <a:lum bright="18000" contrast="6000"/>
          </a:blip>
          <a:srcRect/>
          <a:stretch>
            <a:fillRect/>
          </a:stretch>
        </p:blipFill>
        <p:spPr bwMode="auto">
          <a:xfrm>
            <a:off x="4356100" y="1989138"/>
            <a:ext cx="184150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 descr="INF01G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1863" y="4149725"/>
            <a:ext cx="3132137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6227763" y="1989138"/>
            <a:ext cx="1995487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fr-FR" sz="2000"/>
              <a:t>Type 3:</a:t>
            </a:r>
          </a:p>
          <a:p>
            <a:r>
              <a:rPr lang="fr-FR" sz="2000"/>
              <a:t>Dense hétérogène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 animBg="1" autoUpdateAnimBg="0"/>
      <p:bldP spid="7181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981200"/>
            <a:ext cx="9144000" cy="47244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fr-FR" sz="2000" i="1" dirty="0">
                <a:solidFill>
                  <a:srgbClr val="000000"/>
                </a:solidFill>
                <a:latin typeface="Verdana" charset="0"/>
              </a:rPr>
              <a:t>ACR1 : mammographie </a:t>
            </a:r>
            <a:r>
              <a:rPr lang="fr-FR" sz="2000" i="1" dirty="0" smtClean="0">
                <a:solidFill>
                  <a:srgbClr val="000000"/>
                </a:solidFill>
                <a:latin typeface="Verdana" charset="0"/>
              </a:rPr>
              <a:t>normale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fr-FR" sz="2000" i="1" dirty="0" smtClean="0">
                <a:solidFill>
                  <a:srgbClr val="000000"/>
                </a:solidFill>
                <a:latin typeface="Verdana" charset="0"/>
              </a:rPr>
              <a:t> 													</a:t>
            </a:r>
            <a:r>
              <a:rPr lang="fr-FR" sz="2000" b="1" i="1" u="sng" dirty="0" smtClean="0">
                <a:solidFill>
                  <a:srgbClr val="000000"/>
                </a:solidFill>
                <a:latin typeface="Verdana" charset="0"/>
              </a:rPr>
              <a:t>suivi habituel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fr-FR" sz="2000" i="1" dirty="0">
                <a:solidFill>
                  <a:srgbClr val="000000"/>
                </a:solidFill>
                <a:latin typeface="Verdana" charset="0"/>
              </a:rPr>
              <a:t>ACR2 : aspect bénin</a:t>
            </a:r>
            <a:r>
              <a:rPr lang="fr-FR" sz="2000" i="1" dirty="0" smtClean="0">
                <a:solidFill>
                  <a:srgbClr val="000000"/>
                </a:solidFill>
                <a:latin typeface="Verdana" charset="0"/>
              </a:rPr>
              <a:t> 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fr-FR" sz="2000" i="1" dirty="0" smtClean="0">
                <a:solidFill>
                  <a:srgbClr val="000000"/>
                </a:solidFill>
                <a:latin typeface="Verdana" charset="0"/>
              </a:rPr>
              <a:t>													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fr-FR" sz="2000" i="1" dirty="0">
                <a:solidFill>
                  <a:srgbClr val="000000"/>
                </a:solidFill>
                <a:latin typeface="Verdana" charset="0"/>
              </a:rPr>
              <a:t>ACR3 : probablement bénin ( &lt; 5% de K </a:t>
            </a:r>
            <a:r>
              <a:rPr lang="fr-FR" sz="2000" i="1" dirty="0" smtClean="0">
                <a:solidFill>
                  <a:srgbClr val="000000"/>
                </a:solidFill>
                <a:latin typeface="Verdana" charset="0"/>
              </a:rPr>
              <a:t>)		</a:t>
            </a:r>
            <a:r>
              <a:rPr lang="fr-FR" sz="2000" b="1" i="1" u="sng" dirty="0" smtClean="0">
                <a:solidFill>
                  <a:srgbClr val="000000"/>
                </a:solidFill>
                <a:latin typeface="Verdana" charset="0"/>
              </a:rPr>
              <a:t>suivi rapproché</a:t>
            </a:r>
          </a:p>
          <a:p>
            <a:pPr>
              <a:lnSpc>
                <a:spcPct val="150000"/>
              </a:lnSpc>
              <a:buFontTx/>
              <a:buNone/>
            </a:pPr>
            <a:endParaRPr lang="fr-FR" sz="2000" i="1" dirty="0" smtClean="0">
              <a:solidFill>
                <a:srgbClr val="000000"/>
              </a:solidFill>
              <a:latin typeface="Verdana" charset="0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fr-FR" sz="2000" i="1" dirty="0">
                <a:solidFill>
                  <a:srgbClr val="000000"/>
                </a:solidFill>
                <a:latin typeface="Verdana" charset="0"/>
              </a:rPr>
              <a:t>ACR4 : suspect (10 à 70 % de K</a:t>
            </a:r>
            <a:r>
              <a:rPr lang="fr-FR" sz="2000" i="1" dirty="0" smtClean="0">
                <a:solidFill>
                  <a:srgbClr val="000000"/>
                </a:solidFill>
                <a:latin typeface="Verdana" charset="0"/>
              </a:rPr>
              <a:t>)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fr-FR" sz="2000" i="1" dirty="0" smtClean="0">
                <a:solidFill>
                  <a:srgbClr val="000000"/>
                </a:solidFill>
                <a:latin typeface="Verdana" charset="0"/>
              </a:rPr>
              <a:t>													</a:t>
            </a:r>
            <a:r>
              <a:rPr lang="fr-FR" sz="2000" b="1" i="1" u="sng" dirty="0" smtClean="0">
                <a:solidFill>
                  <a:srgbClr val="000000"/>
                </a:solidFill>
                <a:latin typeface="Verdana" charset="0"/>
              </a:rPr>
              <a:t>exploration à visée </a:t>
            </a:r>
            <a:r>
              <a:rPr lang="fr-FR" sz="2000" b="1" i="1" dirty="0" smtClean="0">
                <a:solidFill>
                  <a:srgbClr val="000000"/>
                </a:solidFill>
                <a:latin typeface="Verdana" charset="0"/>
              </a:rPr>
              <a:t>												</a:t>
            </a:r>
            <a:r>
              <a:rPr lang="fr-FR" sz="2000" b="1" i="1" u="sng" dirty="0" smtClean="0">
                <a:solidFill>
                  <a:srgbClr val="000000"/>
                </a:solidFill>
                <a:latin typeface="Verdana" charset="0"/>
              </a:rPr>
              <a:t>diagnostique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fr-FR" sz="2000" i="1" dirty="0">
                <a:solidFill>
                  <a:srgbClr val="000000"/>
                </a:solidFill>
                <a:latin typeface="Verdana" charset="0"/>
              </a:rPr>
              <a:t>ACR5 : malin 	 ( &gt; 70 % de K)</a:t>
            </a:r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000000"/>
                </a:solidFill>
              </a:rPr>
              <a:t>CLASSIFICATION A.C.R = proposition de stratégie de prise en charge par le radiologue</a:t>
            </a:r>
          </a:p>
        </p:txBody>
      </p:sp>
      <p:sp>
        <p:nvSpPr>
          <p:cNvPr id="7" name="Accolade fermante 6"/>
          <p:cNvSpPr/>
          <p:nvPr/>
        </p:nvSpPr>
        <p:spPr>
          <a:xfrm>
            <a:off x="4800600" y="1981200"/>
            <a:ext cx="459055" cy="138626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Accolade fermante 7"/>
          <p:cNvSpPr/>
          <p:nvPr/>
        </p:nvSpPr>
        <p:spPr>
          <a:xfrm>
            <a:off x="5590050" y="3954151"/>
            <a:ext cx="411825" cy="369332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colade fermante 8"/>
          <p:cNvSpPr/>
          <p:nvPr/>
        </p:nvSpPr>
        <p:spPr>
          <a:xfrm>
            <a:off x="4816475" y="4979424"/>
            <a:ext cx="456665" cy="172617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Cas clinique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Femme de 54 ans</a:t>
            </a:r>
          </a:p>
          <a:p>
            <a:pPr lvl="1"/>
            <a:r>
              <a:rPr lang="fr-FR"/>
              <a:t>3 enfants</a:t>
            </a:r>
          </a:p>
          <a:p>
            <a:pPr lvl="1"/>
            <a:r>
              <a:rPr lang="fr-FR"/>
              <a:t>Examen clinique normal</a:t>
            </a:r>
          </a:p>
          <a:p>
            <a:pPr lvl="1"/>
            <a:r>
              <a:rPr lang="fr-FR"/>
              <a:t>Pas antécédents familiaux</a:t>
            </a:r>
          </a:p>
          <a:p>
            <a:pPr lvl="1"/>
            <a:endParaRPr lang="fr-FR"/>
          </a:p>
          <a:p>
            <a:r>
              <a:rPr lang="fr-FR"/>
              <a:t>Mammographie de dépistage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136562"/>
          <p:cNvPicPr>
            <a:picLocks noChangeAspect="1" noChangeArrowheads="1"/>
          </p:cNvPicPr>
          <p:nvPr/>
        </p:nvPicPr>
        <p:blipFill>
          <a:blip r:embed="rId2"/>
          <a:srcRect l="16438"/>
          <a:stretch>
            <a:fillRect/>
          </a:stretch>
        </p:blipFill>
        <p:spPr bwMode="auto">
          <a:xfrm>
            <a:off x="0" y="0"/>
            <a:ext cx="4648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3" descr="136562_2"/>
          <p:cNvPicPr>
            <a:picLocks noChangeAspect="1" noChangeArrowheads="1"/>
          </p:cNvPicPr>
          <p:nvPr/>
        </p:nvPicPr>
        <p:blipFill>
          <a:blip r:embed="rId3"/>
          <a:srcRect l="13699" r="2739"/>
          <a:stretch>
            <a:fillRect/>
          </a:stretch>
        </p:blipFill>
        <p:spPr bwMode="auto">
          <a:xfrm>
            <a:off x="4572000" y="0"/>
            <a:ext cx="4648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136562"/>
          <p:cNvPicPr>
            <a:picLocks noChangeAspect="1" noChangeArrowheads="1"/>
          </p:cNvPicPr>
          <p:nvPr/>
        </p:nvPicPr>
        <p:blipFill>
          <a:blip r:embed="rId2"/>
          <a:srcRect l="13699"/>
          <a:stretch>
            <a:fillRect/>
          </a:stretch>
        </p:blipFill>
        <p:spPr bwMode="auto">
          <a:xfrm>
            <a:off x="0" y="0"/>
            <a:ext cx="4800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4851" name="Picture 3" descr="136562_1"/>
          <p:cNvPicPr>
            <a:picLocks noChangeAspect="1" noChangeArrowheads="1"/>
          </p:cNvPicPr>
          <p:nvPr/>
        </p:nvPicPr>
        <p:blipFill>
          <a:blip r:embed="rId3"/>
          <a:srcRect l="18233" t="14508" r="3833" b="16063"/>
          <a:stretch>
            <a:fillRect/>
          </a:stretch>
        </p:blipFill>
        <p:spPr bwMode="auto">
          <a:xfrm>
            <a:off x="4148138" y="609600"/>
            <a:ext cx="4995862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136562_2"/>
          <p:cNvPicPr>
            <a:picLocks noChangeAspect="1" noChangeArrowheads="1"/>
          </p:cNvPicPr>
          <p:nvPr/>
        </p:nvPicPr>
        <p:blipFill>
          <a:blip r:embed="rId2"/>
          <a:srcRect l="13699"/>
          <a:stretch>
            <a:fillRect/>
          </a:stretch>
        </p:blipFill>
        <p:spPr bwMode="auto">
          <a:xfrm>
            <a:off x="0" y="0"/>
            <a:ext cx="4800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5875" name="Picture 3" descr="136562_3"/>
          <p:cNvPicPr>
            <a:picLocks noChangeAspect="1" noChangeArrowheads="1"/>
          </p:cNvPicPr>
          <p:nvPr/>
        </p:nvPicPr>
        <p:blipFill>
          <a:blip r:embed="rId3"/>
          <a:srcRect l="21712" t="16475" r="5084" b="14465"/>
          <a:stretch>
            <a:fillRect/>
          </a:stretch>
        </p:blipFill>
        <p:spPr bwMode="auto">
          <a:xfrm>
            <a:off x="4295775" y="609600"/>
            <a:ext cx="484822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CR du radiologue: conclusion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1828800"/>
            <a:ext cx="7772400" cy="2362200"/>
          </a:xfrm>
        </p:spPr>
        <p:txBody>
          <a:bodyPr>
            <a:normAutofit fontScale="92500" lnSpcReduction="10000"/>
          </a:bodyPr>
          <a:lstStyle/>
          <a:p>
            <a:r>
              <a:rPr lang="fr-FR"/>
              <a:t>Gauche: Sein de densité de type 2</a:t>
            </a:r>
          </a:p>
          <a:p>
            <a:pPr lvl="1"/>
            <a:r>
              <a:rPr lang="fr-FR"/>
              <a:t>Mammographie ACR 1</a:t>
            </a:r>
          </a:p>
          <a:p>
            <a:r>
              <a:rPr lang="fr-FR"/>
              <a:t>Droite: sein de densité de type 2</a:t>
            </a:r>
          </a:p>
          <a:p>
            <a:pPr lvl="1"/>
            <a:r>
              <a:rPr lang="fr-FR"/>
              <a:t>1 foyer de microcalcifications ACR 5  QSE</a:t>
            </a:r>
          </a:p>
          <a:p>
            <a:pPr lvl="1"/>
            <a:r>
              <a:rPr lang="fr-FR"/>
              <a:t>1 masse rayon 9 Heures ACR 4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Quelle CAT proposez vous?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2514600"/>
          </a:xfrm>
        </p:spPr>
        <p:txBody>
          <a:bodyPr>
            <a:normAutofit fontScale="92500" lnSpcReduction="20000"/>
          </a:bodyPr>
          <a:lstStyle/>
          <a:p>
            <a:r>
              <a:rPr lang="fr-FR"/>
              <a:t>A: surveillance 2 ans</a:t>
            </a:r>
          </a:p>
          <a:p>
            <a:r>
              <a:rPr lang="fr-FR"/>
              <a:t>B: Surveillance 6 mois à droite, 2 ans à Gauche</a:t>
            </a:r>
          </a:p>
          <a:p>
            <a:r>
              <a:rPr lang="fr-FR"/>
              <a:t>C: Chirurgie TOTALE d ’emblée à droite</a:t>
            </a:r>
          </a:p>
          <a:p>
            <a:r>
              <a:rPr lang="fr-FR"/>
              <a:t>D: Exploration per-cutanée</a:t>
            </a:r>
          </a:p>
          <a:p>
            <a:r>
              <a:rPr lang="fr-FR"/>
              <a:t>E: IRM sein droit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A QUI PRESCRIRE UNE MAMMOGRAPHIE (EN FRANCE)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Entre </a:t>
            </a:r>
            <a:r>
              <a:rPr lang="fr-FR" dirty="0" smtClean="0"/>
              <a:t>50 et 74 ans : dépistage organisé</a:t>
            </a:r>
          </a:p>
          <a:p>
            <a:r>
              <a:rPr lang="fr-FR" dirty="0" smtClean="0"/>
              <a:t>Pour toute anomalie </a:t>
            </a:r>
            <a:r>
              <a:rPr lang="fr-FR" dirty="0"/>
              <a:t>clinique quelque </a:t>
            </a:r>
            <a:r>
              <a:rPr lang="fr-FR" dirty="0" smtClean="0"/>
              <a:t>soit l’âge</a:t>
            </a:r>
          </a:p>
          <a:p>
            <a:r>
              <a:rPr lang="fr-FR" dirty="0" smtClean="0"/>
              <a:t>Les cas particuliers :</a:t>
            </a:r>
            <a:r>
              <a:rPr lang="fr-FR" dirty="0" smtClean="0"/>
              <a:t> dépistage individuel</a:t>
            </a:r>
          </a:p>
          <a:p>
            <a:pPr lvl="1"/>
            <a:r>
              <a:rPr lang="fr-FR" dirty="0" smtClean="0"/>
              <a:t>contexte héréditaire</a:t>
            </a:r>
          </a:p>
          <a:p>
            <a:pPr lvl="1"/>
            <a:r>
              <a:rPr lang="fr-FR" dirty="0" err="1" smtClean="0"/>
              <a:t>Antcdts</a:t>
            </a:r>
            <a:r>
              <a:rPr lang="fr-FR" dirty="0" smtClean="0"/>
              <a:t> bénins AVEC atypies</a:t>
            </a:r>
          </a:p>
          <a:p>
            <a:pPr lvl="1"/>
            <a:r>
              <a:rPr lang="fr-FR" dirty="0" err="1" smtClean="0"/>
              <a:t>Antcdts</a:t>
            </a:r>
            <a:r>
              <a:rPr lang="fr-FR" dirty="0" smtClean="0"/>
              <a:t> personnel de cancer</a:t>
            </a:r>
          </a:p>
          <a:p>
            <a:r>
              <a:rPr lang="fr-FR" dirty="0" smtClean="0"/>
              <a:t>Entre 40 et 50 ans ?</a:t>
            </a:r>
            <a:r>
              <a:rPr lang="fr-FR" dirty="0"/>
              <a:t>????????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Quelle CAT proposez vous?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2514600"/>
          </a:xfrm>
        </p:spPr>
        <p:txBody>
          <a:bodyPr>
            <a:normAutofit fontScale="92500" lnSpcReduction="20000"/>
          </a:bodyPr>
          <a:lstStyle/>
          <a:p>
            <a:r>
              <a:rPr lang="fr-FR" dirty="0"/>
              <a:t>A: surveillance 2 ans</a:t>
            </a:r>
          </a:p>
          <a:p>
            <a:r>
              <a:rPr lang="fr-FR" dirty="0"/>
              <a:t>B: Surveillance 6 mois à droite, 2 ans à Gauche</a:t>
            </a:r>
          </a:p>
          <a:p>
            <a:r>
              <a:rPr lang="fr-FR" dirty="0"/>
              <a:t>C: Chirurgie TOTALE d ’emblée à droite</a:t>
            </a:r>
          </a:p>
          <a:p>
            <a:r>
              <a:rPr lang="fr-FR" dirty="0">
                <a:solidFill>
                  <a:srgbClr val="FF0000"/>
                </a:solidFill>
              </a:rPr>
              <a:t>D: Exploration </a:t>
            </a:r>
            <a:r>
              <a:rPr lang="fr-FR" dirty="0" err="1">
                <a:solidFill>
                  <a:srgbClr val="FF0000"/>
                </a:solidFill>
              </a:rPr>
              <a:t>per-cutanée</a:t>
            </a:r>
            <a:endParaRPr lang="fr-FR" dirty="0">
              <a:solidFill>
                <a:srgbClr val="FF0000"/>
              </a:solidFill>
            </a:endParaRPr>
          </a:p>
          <a:p>
            <a:r>
              <a:rPr lang="fr-FR" dirty="0"/>
              <a:t>E: IRM sein droit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7863" y="1828800"/>
            <a:ext cx="7772400" cy="2168525"/>
          </a:xfrm>
        </p:spPr>
        <p:txBody>
          <a:bodyPr/>
          <a:lstStyle/>
          <a:p>
            <a:pPr algn="ctr">
              <a:buFontTx/>
              <a:buNone/>
            </a:pPr>
            <a:r>
              <a:rPr lang="fr-FR" sz="3600" dirty="0">
                <a:solidFill>
                  <a:srgbClr val="000000"/>
                </a:solidFill>
              </a:rPr>
              <a:t>Avoir une preuve histologique </a:t>
            </a:r>
            <a:r>
              <a:rPr lang="fr-FR" sz="3600" b="1" u="sng" dirty="0">
                <a:solidFill>
                  <a:srgbClr val="000000"/>
                </a:solidFill>
              </a:rPr>
              <a:t>avant </a:t>
            </a:r>
            <a:r>
              <a:rPr lang="fr-FR" sz="3600" dirty="0">
                <a:solidFill>
                  <a:srgbClr val="000000"/>
                </a:solidFill>
              </a:rPr>
              <a:t>le traitement du cancer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7588250" cy="685800"/>
          </a:xfrm>
        </p:spPr>
        <p:txBody>
          <a:bodyPr>
            <a:noAutofit/>
          </a:bodyPr>
          <a:lstStyle/>
          <a:p>
            <a:r>
              <a:rPr lang="fr-FR" b="1" dirty="0">
                <a:solidFill>
                  <a:srgbClr val="000000"/>
                </a:solidFill>
              </a:rPr>
              <a:t>Pourquoi ?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7663" y="1484313"/>
            <a:ext cx="8512175" cy="4968875"/>
          </a:xfrm>
        </p:spPr>
        <p:txBody>
          <a:bodyPr/>
          <a:lstStyle/>
          <a:p>
            <a:endParaRPr lang="fr-FR" sz="2200" dirty="0" smtClean="0"/>
          </a:p>
          <a:p>
            <a:r>
              <a:rPr lang="fr-FR" dirty="0" smtClean="0"/>
              <a:t>N</a:t>
            </a:r>
            <a:r>
              <a:rPr lang="fr-FR" sz="3200" dirty="0" smtClean="0"/>
              <a:t>e </a:t>
            </a:r>
            <a:r>
              <a:rPr lang="fr-FR" sz="3200" dirty="0"/>
              <a:t>pas opérer les lésions</a:t>
            </a:r>
            <a:r>
              <a:rPr lang="fr-FR" sz="3200" dirty="0" smtClean="0"/>
              <a:t> </a:t>
            </a:r>
            <a:r>
              <a:rPr lang="fr-FR" sz="3200" dirty="0" smtClean="0"/>
              <a:t>bénignes</a:t>
            </a:r>
          </a:p>
          <a:p>
            <a:r>
              <a:rPr lang="fr-FR" sz="3200" dirty="0"/>
              <a:t>Décider de la stratégie thérapeutique et </a:t>
            </a:r>
            <a:r>
              <a:rPr lang="fr-FR" sz="3200" u="sng" dirty="0"/>
              <a:t>informer</a:t>
            </a:r>
            <a:r>
              <a:rPr lang="fr-FR" sz="3200" dirty="0"/>
              <a:t> la patiente</a:t>
            </a:r>
          </a:p>
          <a:p>
            <a:r>
              <a:rPr lang="fr-FR" sz="3200" dirty="0"/>
              <a:t>Geste chirurgical </a:t>
            </a:r>
            <a:r>
              <a:rPr lang="fr-FR" sz="3200" dirty="0" err="1"/>
              <a:t>carcinologiquement</a:t>
            </a:r>
            <a:r>
              <a:rPr lang="fr-FR" sz="3200" dirty="0"/>
              <a:t> satisfaisant en un temps (curage)</a:t>
            </a:r>
          </a:p>
          <a:p>
            <a:r>
              <a:rPr lang="fr-FR" sz="3200" dirty="0"/>
              <a:t>Ganglion sentinelle</a:t>
            </a:r>
          </a:p>
          <a:p>
            <a:pPr lvl="2">
              <a:buFontTx/>
              <a:buNone/>
            </a:pPr>
            <a:endParaRPr lang="fr-FR" sz="2400" dirty="0"/>
          </a:p>
          <a:p>
            <a:pPr lvl="1"/>
            <a:endParaRPr lang="fr-FR" sz="24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rgbClr val="000000"/>
                </a:solidFill>
              </a:rPr>
              <a:t>Y a-t-il encore une place pour la ponction cytologique?</a:t>
            </a:r>
          </a:p>
        </p:txBody>
      </p:sp>
      <p:sp>
        <p:nvSpPr>
          <p:cNvPr id="348163" name="Rectangle 1027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endParaRPr lang="fr-FR" dirty="0"/>
          </a:p>
          <a:p>
            <a:r>
              <a:rPr lang="fr-FR" sz="4800" b="1" dirty="0" smtClean="0">
                <a:solidFill>
                  <a:schemeClr val="tx1"/>
                </a:solidFill>
              </a:rPr>
              <a:t>NON</a:t>
            </a:r>
          </a:p>
          <a:p>
            <a:r>
              <a:rPr lang="fr-FR" sz="2824" b="1" dirty="0" smtClean="0">
                <a:solidFill>
                  <a:schemeClr val="tx1"/>
                </a:solidFill>
              </a:rPr>
              <a:t>(sauf centres très entrainés)</a:t>
            </a:r>
            <a:endParaRPr lang="fr-FR" sz="2824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63" grpId="0" build="p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fr-FR" dirty="0">
                <a:solidFill>
                  <a:srgbClr val="000000"/>
                </a:solidFill>
                <a:latin typeface="+mn-lt"/>
              </a:rPr>
              <a:t>Ponction cytologique</a:t>
            </a:r>
          </a:p>
        </p:txBody>
      </p:sp>
      <p:sp>
        <p:nvSpPr>
          <p:cNvPr id="543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3001"/>
            <a:ext cx="9144000" cy="5511364"/>
          </a:xfrm>
        </p:spPr>
        <p:txBody>
          <a:bodyPr>
            <a:normAutofit lnSpcReduction="10000"/>
          </a:bodyPr>
          <a:lstStyle/>
          <a:p>
            <a:r>
              <a:rPr lang="fr-FR" sz="2400" b="1" u="sng" dirty="0">
                <a:solidFill>
                  <a:srgbClr val="000000"/>
                </a:solidFill>
                <a:latin typeface="+mj-lt"/>
              </a:rPr>
              <a:t>Dans les petites tumeurs (</a:t>
            </a:r>
            <a:r>
              <a:rPr lang="fr-FR" sz="2400" b="1" u="sng" dirty="0" err="1">
                <a:solidFill>
                  <a:srgbClr val="000000"/>
                </a:solidFill>
                <a:latin typeface="+mj-lt"/>
              </a:rPr>
              <a:t>infracliniques</a:t>
            </a:r>
            <a:r>
              <a:rPr lang="fr-FR" sz="2400" b="1" u="sng" dirty="0">
                <a:solidFill>
                  <a:srgbClr val="000000"/>
                </a:solidFill>
                <a:latin typeface="+mj-lt"/>
              </a:rPr>
              <a:t>):</a:t>
            </a:r>
            <a:endParaRPr lang="fr-FR" sz="2400" u="sng" dirty="0">
              <a:solidFill>
                <a:srgbClr val="000000"/>
              </a:solidFill>
              <a:latin typeface="+mj-lt"/>
            </a:endParaRPr>
          </a:p>
          <a:p>
            <a:pPr>
              <a:buFontTx/>
              <a:buNone/>
            </a:pPr>
            <a:r>
              <a:rPr lang="fr-FR" sz="2400" dirty="0">
                <a:solidFill>
                  <a:srgbClr val="000000"/>
                </a:solidFill>
                <a:latin typeface="+mj-lt"/>
              </a:rPr>
              <a:t>  - peu sensible  (trop de </a:t>
            </a:r>
            <a:r>
              <a:rPr lang="fr-FR" sz="2400" dirty="0" err="1">
                <a:solidFill>
                  <a:srgbClr val="000000"/>
                </a:solidFill>
                <a:latin typeface="+mj-lt"/>
              </a:rPr>
              <a:t>faux-négatifs</a:t>
            </a:r>
            <a:r>
              <a:rPr lang="fr-FR" sz="2400" dirty="0">
                <a:solidFill>
                  <a:srgbClr val="000000"/>
                </a:solidFill>
                <a:latin typeface="+mj-lt"/>
              </a:rPr>
              <a:t>)</a:t>
            </a:r>
          </a:p>
          <a:p>
            <a:pPr>
              <a:buFontTx/>
              <a:buNone/>
            </a:pPr>
            <a:r>
              <a:rPr lang="fr-FR" sz="2400" dirty="0">
                <a:solidFill>
                  <a:srgbClr val="000000"/>
                </a:solidFill>
                <a:latin typeface="+mj-lt"/>
              </a:rPr>
              <a:t>  - ne fait pas la différence entre K invasif et in situ</a:t>
            </a:r>
          </a:p>
          <a:p>
            <a:pPr>
              <a:buFontTx/>
              <a:buNone/>
            </a:pPr>
            <a:endParaRPr lang="fr-FR" sz="2400" dirty="0">
              <a:solidFill>
                <a:srgbClr val="000000"/>
              </a:solidFill>
              <a:latin typeface="+mj-lt"/>
            </a:endParaRPr>
          </a:p>
          <a:p>
            <a:r>
              <a:rPr lang="fr-FR" sz="2400" b="1" u="sng" dirty="0">
                <a:solidFill>
                  <a:srgbClr val="000000"/>
                </a:solidFill>
                <a:latin typeface="+mj-lt"/>
              </a:rPr>
              <a:t>Dans les grosses tumeurs:</a:t>
            </a:r>
            <a:endParaRPr lang="fr-FR" sz="2400" u="sng" dirty="0">
              <a:solidFill>
                <a:srgbClr val="000000"/>
              </a:solidFill>
              <a:latin typeface="+mj-lt"/>
            </a:endParaRPr>
          </a:p>
          <a:p>
            <a:pPr>
              <a:buFontTx/>
              <a:buNone/>
            </a:pPr>
            <a:r>
              <a:rPr lang="fr-FR" sz="2400" dirty="0">
                <a:solidFill>
                  <a:srgbClr val="000000"/>
                </a:solidFill>
                <a:latin typeface="+mj-lt"/>
              </a:rPr>
              <a:t>        </a:t>
            </a:r>
            <a:r>
              <a:rPr lang="fr-FR" sz="2400" dirty="0" err="1">
                <a:solidFill>
                  <a:srgbClr val="000000"/>
                </a:solidFill>
                <a:latin typeface="+mj-lt"/>
                <a:sym typeface="Wingdings" charset="2"/>
              </a:rPr>
              <a:t>histologie</a:t>
            </a:r>
            <a:r>
              <a:rPr lang="fr-FR" sz="2400" dirty="0">
                <a:solidFill>
                  <a:srgbClr val="000000"/>
                </a:solidFill>
                <a:latin typeface="+mj-lt"/>
                <a:sym typeface="Wingdings" charset="2"/>
              </a:rPr>
              <a:t> complète indispensable (</a:t>
            </a:r>
            <a:r>
              <a:rPr lang="fr-FR" sz="2400" dirty="0" err="1">
                <a:solidFill>
                  <a:srgbClr val="000000"/>
                </a:solidFill>
                <a:latin typeface="+mj-lt"/>
                <a:sym typeface="Wingdings" charset="2"/>
              </a:rPr>
              <a:t>avt</a:t>
            </a:r>
            <a:r>
              <a:rPr lang="fr-FR" sz="2400" dirty="0">
                <a:solidFill>
                  <a:srgbClr val="000000"/>
                </a:solidFill>
                <a:latin typeface="+mj-lt"/>
                <a:sym typeface="Wingdings" charset="2"/>
              </a:rPr>
              <a:t> chimio)</a:t>
            </a:r>
          </a:p>
          <a:p>
            <a:pPr>
              <a:buFontTx/>
              <a:buNone/>
            </a:pPr>
            <a:endParaRPr lang="fr-FR" sz="2400" dirty="0">
              <a:solidFill>
                <a:srgbClr val="000000"/>
              </a:solidFill>
              <a:latin typeface="+mj-lt"/>
              <a:sym typeface="Wingdings" charset="2"/>
            </a:endParaRPr>
          </a:p>
          <a:p>
            <a:r>
              <a:rPr lang="fr-FR" sz="2400" b="1" u="sng" dirty="0">
                <a:solidFill>
                  <a:srgbClr val="000000"/>
                </a:solidFill>
                <a:latin typeface="+mj-lt"/>
              </a:rPr>
              <a:t>Possibilités de </a:t>
            </a:r>
            <a:r>
              <a:rPr lang="fr-FR" sz="2400" b="1" u="sng" dirty="0" err="1">
                <a:solidFill>
                  <a:srgbClr val="000000"/>
                </a:solidFill>
                <a:latin typeface="+mj-lt"/>
              </a:rPr>
              <a:t>faux-Positifs</a:t>
            </a:r>
            <a:r>
              <a:rPr lang="fr-FR" sz="2400" b="1" dirty="0">
                <a:solidFill>
                  <a:srgbClr val="000000"/>
                </a:solidFill>
                <a:latin typeface="+mj-lt"/>
              </a:rPr>
              <a:t>:</a:t>
            </a:r>
          </a:p>
          <a:p>
            <a:pPr>
              <a:buFontTx/>
              <a:buNone/>
            </a:pPr>
            <a:r>
              <a:rPr lang="fr-FR" sz="2400" b="1" dirty="0">
                <a:solidFill>
                  <a:srgbClr val="000000"/>
                </a:solidFill>
                <a:latin typeface="+mj-lt"/>
              </a:rPr>
              <a:t>             </a:t>
            </a:r>
            <a:r>
              <a:rPr lang="fr-FR" sz="2400" b="1" dirty="0" err="1">
                <a:solidFill>
                  <a:srgbClr val="000000"/>
                </a:solidFill>
                <a:latin typeface="+mj-lt"/>
                <a:sym typeface="Wingdings" charset="2"/>
              </a:rPr>
              <a:t></a:t>
            </a:r>
            <a:r>
              <a:rPr lang="fr-FR" sz="2400" b="1" dirty="0">
                <a:solidFill>
                  <a:srgbClr val="000000"/>
                </a:solidFill>
                <a:latin typeface="+mj-lt"/>
                <a:sym typeface="Wingdings" charset="2"/>
              </a:rPr>
              <a:t> </a:t>
            </a:r>
            <a:r>
              <a:rPr lang="fr-FR" sz="2400" dirty="0" err="1">
                <a:solidFill>
                  <a:srgbClr val="000000"/>
                </a:solidFill>
                <a:latin typeface="+mj-lt"/>
                <a:sym typeface="Wingdings" charset="2"/>
              </a:rPr>
              <a:t>adénofibromes</a:t>
            </a:r>
            <a:r>
              <a:rPr lang="fr-FR" sz="2400" dirty="0">
                <a:solidFill>
                  <a:srgbClr val="000000"/>
                </a:solidFill>
                <a:latin typeface="+mj-lt"/>
                <a:sym typeface="Wingdings" charset="2"/>
              </a:rPr>
              <a:t> </a:t>
            </a:r>
            <a:r>
              <a:rPr lang="fr-FR" sz="2400" dirty="0" err="1">
                <a:solidFill>
                  <a:srgbClr val="000000"/>
                </a:solidFill>
                <a:latin typeface="+mj-lt"/>
                <a:sym typeface="Wingdings" charset="2"/>
              </a:rPr>
              <a:t>florides</a:t>
            </a:r>
            <a:r>
              <a:rPr lang="fr-FR" sz="2400" dirty="0">
                <a:solidFill>
                  <a:srgbClr val="000000"/>
                </a:solidFill>
                <a:latin typeface="+mj-lt"/>
                <a:sym typeface="Wingdings" charset="2"/>
              </a:rPr>
              <a:t>...</a:t>
            </a:r>
          </a:p>
          <a:p>
            <a:pPr>
              <a:buFontTx/>
              <a:buNone/>
            </a:pPr>
            <a:endParaRPr lang="fr-FR" sz="2400" dirty="0">
              <a:solidFill>
                <a:srgbClr val="000000"/>
              </a:solidFill>
              <a:latin typeface="+mj-lt"/>
              <a:sym typeface="Wingdings" charset="2"/>
            </a:endParaRPr>
          </a:p>
          <a:p>
            <a:r>
              <a:rPr lang="fr-FR" sz="2400" b="1" u="sng" dirty="0">
                <a:solidFill>
                  <a:srgbClr val="000000"/>
                </a:solidFill>
                <a:latin typeface="+mj-lt"/>
              </a:rPr>
              <a:t>Médico-</a:t>
            </a:r>
            <a:r>
              <a:rPr lang="fr-FR" sz="2400" b="1" u="sng" dirty="0" smtClean="0">
                <a:solidFill>
                  <a:srgbClr val="000000"/>
                </a:solidFill>
                <a:latin typeface="+mj-lt"/>
              </a:rPr>
              <a:t>légal:</a:t>
            </a:r>
          </a:p>
          <a:p>
            <a:pPr lvl="1"/>
            <a:r>
              <a:rPr lang="fr-FR" sz="2000" dirty="0" smtClean="0">
                <a:solidFill>
                  <a:srgbClr val="000000"/>
                </a:solidFill>
                <a:latin typeface="+mj-lt"/>
              </a:rPr>
              <a:t>Le </a:t>
            </a:r>
            <a:r>
              <a:rPr lang="fr-FR" sz="2000" dirty="0">
                <a:solidFill>
                  <a:srgbClr val="000000"/>
                </a:solidFill>
                <a:latin typeface="+mj-lt"/>
              </a:rPr>
              <a:t>traitement d ’un cancer (curage, MT, chimio, RT, </a:t>
            </a:r>
            <a:r>
              <a:rPr lang="fr-FR" sz="2000" dirty="0" err="1">
                <a:solidFill>
                  <a:srgbClr val="000000"/>
                </a:solidFill>
                <a:latin typeface="+mj-lt"/>
              </a:rPr>
              <a:t>hormono</a:t>
            </a:r>
            <a:r>
              <a:rPr lang="fr-FR" sz="2000" dirty="0">
                <a:solidFill>
                  <a:srgbClr val="000000"/>
                </a:solidFill>
                <a:latin typeface="+mj-lt"/>
              </a:rPr>
              <a:t>) ne peut être commencé sans preuve HISTOLOGIQUE</a:t>
            </a:r>
            <a:endParaRPr lang="fr-FR" sz="2000" b="1" dirty="0">
              <a:solidFill>
                <a:srgbClr val="000000"/>
              </a:solidFill>
              <a:latin typeface="+mj-lt"/>
            </a:endParaRPr>
          </a:p>
          <a:p>
            <a:pPr>
              <a:buFontTx/>
              <a:buNone/>
            </a:pPr>
            <a:endParaRPr lang="fr-FR" sz="1800" b="1" dirty="0">
              <a:solidFill>
                <a:srgbClr val="000000"/>
              </a:solidFill>
              <a:latin typeface="AvantGarde" pitchFamily="50" charset="0"/>
              <a:sym typeface="Wingdings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Cas clinique</a:t>
            </a:r>
          </a:p>
        </p:txBody>
      </p:sp>
      <p:sp>
        <p:nvSpPr>
          <p:cNvPr id="7680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Femme de 54 ans</a:t>
            </a:r>
          </a:p>
          <a:p>
            <a:pPr lvl="1"/>
            <a:r>
              <a:rPr lang="fr-FR"/>
              <a:t>3 enfants</a:t>
            </a:r>
          </a:p>
          <a:p>
            <a:pPr lvl="1"/>
            <a:r>
              <a:rPr lang="fr-FR"/>
              <a:t>Examen clinique normal</a:t>
            </a:r>
          </a:p>
          <a:p>
            <a:pPr lvl="1"/>
            <a:r>
              <a:rPr lang="fr-FR"/>
              <a:t>Pas antécédents familiaux</a:t>
            </a:r>
          </a:p>
          <a:p>
            <a:pPr lvl="1"/>
            <a:endParaRPr lang="fr-FR"/>
          </a:p>
          <a:p>
            <a:r>
              <a:rPr lang="fr-FR"/>
              <a:t>Mammographie de dépistage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136562"/>
          <p:cNvPicPr>
            <a:picLocks noChangeAspect="1" noChangeArrowheads="1"/>
          </p:cNvPicPr>
          <p:nvPr/>
        </p:nvPicPr>
        <p:blipFill>
          <a:blip r:embed="rId2"/>
          <a:srcRect l="13699"/>
          <a:stretch>
            <a:fillRect/>
          </a:stretch>
        </p:blipFill>
        <p:spPr bwMode="auto">
          <a:xfrm>
            <a:off x="0" y="0"/>
            <a:ext cx="4800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2019" name="Picture 3" descr="136562_1"/>
          <p:cNvPicPr>
            <a:picLocks noChangeAspect="1" noChangeArrowheads="1"/>
          </p:cNvPicPr>
          <p:nvPr/>
        </p:nvPicPr>
        <p:blipFill>
          <a:blip r:embed="rId3"/>
          <a:srcRect l="18233" t="14508" r="3833" b="16063"/>
          <a:stretch>
            <a:fillRect/>
          </a:stretch>
        </p:blipFill>
        <p:spPr bwMode="auto">
          <a:xfrm>
            <a:off x="4148138" y="609600"/>
            <a:ext cx="4995862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8" name="Text Box 5"/>
          <p:cNvSpPr txBox="1">
            <a:spLocks noChangeArrowheads="1"/>
          </p:cNvSpPr>
          <p:nvPr/>
        </p:nvSpPr>
        <p:spPr bwMode="auto">
          <a:xfrm>
            <a:off x="7092950" y="908050"/>
            <a:ext cx="963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ACR4</a:t>
            </a:r>
          </a:p>
        </p:txBody>
      </p:sp>
      <p:sp>
        <p:nvSpPr>
          <p:cNvPr id="77829" name="Text Box 6"/>
          <p:cNvSpPr txBox="1">
            <a:spLocks noChangeArrowheads="1"/>
          </p:cNvSpPr>
          <p:nvPr/>
        </p:nvSpPr>
        <p:spPr bwMode="auto">
          <a:xfrm>
            <a:off x="7812088" y="3573463"/>
            <a:ext cx="963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ACR5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136562_2"/>
          <p:cNvPicPr>
            <a:picLocks noChangeAspect="1" noChangeArrowheads="1"/>
          </p:cNvPicPr>
          <p:nvPr/>
        </p:nvPicPr>
        <p:blipFill>
          <a:blip r:embed="rId2"/>
          <a:srcRect l="13699"/>
          <a:stretch>
            <a:fillRect/>
          </a:stretch>
        </p:blipFill>
        <p:spPr bwMode="auto">
          <a:xfrm>
            <a:off x="0" y="0"/>
            <a:ext cx="4800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3043" name="Picture 3" descr="136562_3"/>
          <p:cNvPicPr>
            <a:picLocks noChangeAspect="1" noChangeArrowheads="1"/>
          </p:cNvPicPr>
          <p:nvPr/>
        </p:nvPicPr>
        <p:blipFill>
          <a:blip r:embed="rId3"/>
          <a:srcRect l="21712" t="16475" r="5084" b="14465"/>
          <a:stretch>
            <a:fillRect/>
          </a:stretch>
        </p:blipFill>
        <p:spPr bwMode="auto">
          <a:xfrm>
            <a:off x="4295775" y="228600"/>
            <a:ext cx="484822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3044" name="Text Box 4"/>
          <p:cNvSpPr txBox="1">
            <a:spLocks noChangeArrowheads="1"/>
          </p:cNvSpPr>
          <p:nvPr/>
        </p:nvSpPr>
        <p:spPr bwMode="auto">
          <a:xfrm>
            <a:off x="4876800" y="5867400"/>
            <a:ext cx="3810000" cy="822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fr-FR"/>
              <a:t>MICROCALCIFICATIONS</a:t>
            </a:r>
          </a:p>
          <a:p>
            <a:pPr algn="ctr"/>
            <a:r>
              <a:rPr lang="fr-FR"/>
              <a:t> en foyer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3044" grpId="0" animBg="1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/>
              <a:t>Quelle prise en charge proposez vous?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A: double Chirurgie diagnostique à droite</a:t>
            </a:r>
          </a:p>
          <a:p>
            <a:r>
              <a:rPr lang="fr-FR"/>
              <a:t>B: Cytologie à aiguille fine sur opacité et µ</a:t>
            </a:r>
          </a:p>
          <a:p>
            <a:r>
              <a:rPr lang="fr-FR"/>
              <a:t>C: Microbiopsie sur opacité et µ</a:t>
            </a:r>
          </a:p>
          <a:p>
            <a:r>
              <a:rPr lang="fr-FR"/>
              <a:t>D: Macrobiopsie sur opacité et masse</a:t>
            </a:r>
          </a:p>
          <a:p>
            <a:r>
              <a:rPr lang="fr-FR"/>
              <a:t>E: Microbiopsie sur opacité et Macrobiopsie sur µ</a:t>
            </a:r>
          </a:p>
          <a:p>
            <a:r>
              <a:rPr lang="fr-FR"/>
              <a:t>F: Rien du tout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/>
              <a:t>Quelle prise en charge proposez vous?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A: double Chirurgie diagnostique à droite</a:t>
            </a:r>
          </a:p>
          <a:p>
            <a:r>
              <a:rPr lang="fr-FR" dirty="0"/>
              <a:t>B: Cytologie à aiguille fine sur opacité et µ</a:t>
            </a:r>
          </a:p>
          <a:p>
            <a:r>
              <a:rPr lang="fr-FR" dirty="0"/>
              <a:t>C: </a:t>
            </a:r>
            <a:r>
              <a:rPr lang="fr-FR" dirty="0" err="1"/>
              <a:t>Microbiopsie</a:t>
            </a:r>
            <a:r>
              <a:rPr lang="fr-FR" dirty="0"/>
              <a:t> sur opacité et µ</a:t>
            </a:r>
          </a:p>
          <a:p>
            <a:r>
              <a:rPr lang="fr-FR" dirty="0"/>
              <a:t>D: </a:t>
            </a:r>
            <a:r>
              <a:rPr lang="fr-FR" dirty="0" err="1"/>
              <a:t>Macrobiopsie</a:t>
            </a:r>
            <a:r>
              <a:rPr lang="fr-FR" dirty="0"/>
              <a:t> sur opacité et masse</a:t>
            </a:r>
          </a:p>
          <a:p>
            <a:r>
              <a:rPr lang="fr-FR" dirty="0">
                <a:solidFill>
                  <a:srgbClr val="FF0000"/>
                </a:solidFill>
              </a:rPr>
              <a:t>E: </a:t>
            </a:r>
            <a:r>
              <a:rPr lang="fr-FR" dirty="0" err="1">
                <a:solidFill>
                  <a:srgbClr val="FF0000"/>
                </a:solidFill>
              </a:rPr>
              <a:t>Microbiopsie</a:t>
            </a:r>
            <a:r>
              <a:rPr lang="fr-FR" dirty="0">
                <a:solidFill>
                  <a:srgbClr val="FF0000"/>
                </a:solidFill>
              </a:rPr>
              <a:t> sur opacité et </a:t>
            </a:r>
            <a:r>
              <a:rPr lang="fr-FR" dirty="0" err="1">
                <a:solidFill>
                  <a:srgbClr val="FF0000"/>
                </a:solidFill>
              </a:rPr>
              <a:t>Macrobiopsie</a:t>
            </a:r>
            <a:r>
              <a:rPr lang="fr-FR" dirty="0">
                <a:solidFill>
                  <a:srgbClr val="FF0000"/>
                </a:solidFill>
              </a:rPr>
              <a:t> sur µ</a:t>
            </a:r>
          </a:p>
          <a:p>
            <a:r>
              <a:rPr lang="fr-FR" dirty="0"/>
              <a:t>F: Rien du tout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renseignements nécessaires pour le Radiologue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Indiquer </a:t>
            </a:r>
            <a:r>
              <a:rPr lang="fr-FR" dirty="0"/>
              <a:t>la situation: dépistage ou </a:t>
            </a:r>
            <a:r>
              <a:rPr lang="fr-FR" dirty="0" smtClean="0"/>
              <a:t>diagnostic</a:t>
            </a:r>
          </a:p>
          <a:p>
            <a:r>
              <a:rPr lang="fr-FR" dirty="0" smtClean="0"/>
              <a:t>Situation diagnostique : </a:t>
            </a:r>
            <a:r>
              <a:rPr lang="fr-FR" dirty="0"/>
              <a:t>décrire précisément les symptômes </a:t>
            </a:r>
            <a:r>
              <a:rPr lang="fr-FR" dirty="0" smtClean="0"/>
              <a:t>cliniques</a:t>
            </a:r>
          </a:p>
          <a:p>
            <a:r>
              <a:rPr lang="fr-FR" dirty="0" smtClean="0"/>
              <a:t>Motiver </a:t>
            </a:r>
            <a:r>
              <a:rPr lang="fr-FR" dirty="0"/>
              <a:t>la patiente pour présenter ses clichés antérieurs (+ CR </a:t>
            </a:r>
            <a:r>
              <a:rPr lang="fr-FR" dirty="0" smtClean="0"/>
              <a:t>histologiques </a:t>
            </a:r>
            <a:r>
              <a:rPr lang="fr-FR" dirty="0"/>
              <a:t>éventuels)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fr-FR"/>
              <a:t>Les différentes techniques per cutanées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76400"/>
            <a:ext cx="8153400" cy="4114800"/>
          </a:xfrm>
        </p:spPr>
        <p:txBody>
          <a:bodyPr/>
          <a:lstStyle/>
          <a:p>
            <a:r>
              <a:rPr lang="fr-FR" sz="2800"/>
              <a:t>Moyens de prélèvements</a:t>
            </a:r>
          </a:p>
          <a:p>
            <a:pPr lvl="1"/>
            <a:r>
              <a:rPr lang="fr-FR" sz="2800"/>
              <a:t>Microbiopsie (calibre : 18-14G)</a:t>
            </a:r>
          </a:p>
          <a:p>
            <a:pPr lvl="1"/>
            <a:r>
              <a:rPr lang="fr-FR" sz="2800"/>
              <a:t>Macrobiopsie (calibre : 11-8G)</a:t>
            </a:r>
          </a:p>
          <a:p>
            <a:pPr lvl="1"/>
            <a:endParaRPr lang="fr-FR" sz="2800"/>
          </a:p>
          <a:p>
            <a:r>
              <a:rPr lang="fr-FR" sz="2800"/>
              <a:t>Techniques de guidage</a:t>
            </a:r>
          </a:p>
          <a:p>
            <a:pPr lvl="1"/>
            <a:r>
              <a:rPr lang="fr-FR" sz="2800"/>
              <a:t>à main levée</a:t>
            </a:r>
          </a:p>
          <a:p>
            <a:pPr lvl="1"/>
            <a:r>
              <a:rPr lang="fr-FR" sz="2800"/>
              <a:t>Sous contrôle échographique</a:t>
            </a:r>
          </a:p>
          <a:p>
            <a:pPr lvl="1"/>
            <a:r>
              <a:rPr lang="fr-FR" sz="2800"/>
              <a:t>Sous contrôle stéréotaxique ( mammographique)</a:t>
            </a: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mammotome 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163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fr-FR" sz="2100">
                <a:solidFill>
                  <a:schemeClr val="tx1"/>
                </a:solidFill>
              </a:rPr>
              <a:t>MICROBIOPSIE SOUS STÉRÉOTAXIE</a:t>
            </a:r>
            <a:r>
              <a:rPr lang="fr-FR" sz="1900"/>
              <a:t>: </a:t>
            </a:r>
            <a:endParaRPr lang="fr-FR"/>
          </a:p>
        </p:txBody>
      </p:sp>
      <p:pic>
        <p:nvPicPr>
          <p:cNvPr id="84995" name="Picture 3" descr="stereotaxie 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981200"/>
            <a:ext cx="3478213" cy="464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413125" y="2743200"/>
            <a:ext cx="5730875" cy="2336800"/>
            <a:chOff x="784" y="926"/>
            <a:chExt cx="5346" cy="2466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3729" y="1094"/>
              <a:ext cx="2401" cy="2126"/>
              <a:chOff x="3729" y="1094"/>
              <a:chExt cx="2401" cy="2126"/>
            </a:xfrm>
          </p:grpSpPr>
          <p:sp>
            <p:nvSpPr>
              <p:cNvPr id="517126" name="Rectangle 6"/>
              <p:cNvSpPr>
                <a:spLocks noChangeArrowheads="1"/>
              </p:cNvSpPr>
              <p:nvPr/>
            </p:nvSpPr>
            <p:spPr bwMode="auto">
              <a:xfrm>
                <a:off x="3729" y="1836"/>
                <a:ext cx="1959" cy="1384"/>
              </a:xfrm>
              <a:prstGeom prst="rect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fr-FR"/>
              </a:p>
            </p:txBody>
          </p:sp>
          <p:grpSp>
            <p:nvGrpSpPr>
              <p:cNvPr id="4" name="Group 7"/>
              <p:cNvGrpSpPr>
                <a:grpSpLocks/>
              </p:cNvGrpSpPr>
              <p:nvPr/>
            </p:nvGrpSpPr>
            <p:grpSpPr bwMode="auto">
              <a:xfrm>
                <a:off x="3969" y="2268"/>
                <a:ext cx="664" cy="712"/>
                <a:chOff x="3969" y="2268"/>
                <a:chExt cx="664" cy="712"/>
              </a:xfrm>
            </p:grpSpPr>
            <p:sp>
              <p:nvSpPr>
                <p:cNvPr id="85024" name="Rectangle 8"/>
                <p:cNvSpPr>
                  <a:spLocks noChangeArrowheads="1"/>
                </p:cNvSpPr>
                <p:nvPr/>
              </p:nvSpPr>
              <p:spPr bwMode="auto">
                <a:xfrm>
                  <a:off x="3969" y="2268"/>
                  <a:ext cx="664" cy="712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rgbClr val="8901F3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grpSp>
              <p:nvGrpSpPr>
                <p:cNvPr id="5" name="Group 9"/>
                <p:cNvGrpSpPr>
                  <a:grpSpLocks/>
                </p:cNvGrpSpPr>
                <p:nvPr/>
              </p:nvGrpSpPr>
              <p:grpSpPr bwMode="auto">
                <a:xfrm>
                  <a:off x="4161" y="2316"/>
                  <a:ext cx="280" cy="140"/>
                  <a:chOff x="4161" y="2316"/>
                  <a:chExt cx="280" cy="140"/>
                </a:xfrm>
              </p:grpSpPr>
              <p:sp>
                <p:nvSpPr>
                  <p:cNvPr id="85026" name="Line 10"/>
                  <p:cNvSpPr>
                    <a:spLocks noChangeShapeType="1"/>
                  </p:cNvSpPr>
                  <p:nvPr/>
                </p:nvSpPr>
                <p:spPr bwMode="auto">
                  <a:xfrm>
                    <a:off x="4301" y="2316"/>
                    <a:ext cx="0" cy="136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fr-FR"/>
                  </a:p>
                </p:txBody>
              </p:sp>
              <p:sp>
                <p:nvSpPr>
                  <p:cNvPr id="85027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4161" y="2456"/>
                    <a:ext cx="280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fr-FR"/>
                  </a:p>
                </p:txBody>
              </p:sp>
            </p:grpSp>
          </p:grpSp>
          <p:grpSp>
            <p:nvGrpSpPr>
              <p:cNvPr id="6" name="Group 12"/>
              <p:cNvGrpSpPr>
                <a:grpSpLocks/>
              </p:cNvGrpSpPr>
              <p:nvPr/>
            </p:nvGrpSpPr>
            <p:grpSpPr bwMode="auto">
              <a:xfrm>
                <a:off x="4737" y="2268"/>
                <a:ext cx="664" cy="712"/>
                <a:chOff x="4737" y="2268"/>
                <a:chExt cx="664" cy="712"/>
              </a:xfrm>
            </p:grpSpPr>
            <p:sp>
              <p:nvSpPr>
                <p:cNvPr id="85020" name="Rectangle 13"/>
                <p:cNvSpPr>
                  <a:spLocks noChangeArrowheads="1"/>
                </p:cNvSpPr>
                <p:nvPr/>
              </p:nvSpPr>
              <p:spPr bwMode="auto">
                <a:xfrm>
                  <a:off x="4737" y="2268"/>
                  <a:ext cx="664" cy="712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rgbClr val="8901F3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grpSp>
              <p:nvGrpSpPr>
                <p:cNvPr id="7" name="Group 14"/>
                <p:cNvGrpSpPr>
                  <a:grpSpLocks/>
                </p:cNvGrpSpPr>
                <p:nvPr/>
              </p:nvGrpSpPr>
              <p:grpSpPr bwMode="auto">
                <a:xfrm>
                  <a:off x="4929" y="2316"/>
                  <a:ext cx="280" cy="140"/>
                  <a:chOff x="4929" y="2316"/>
                  <a:chExt cx="280" cy="140"/>
                </a:xfrm>
              </p:grpSpPr>
              <p:sp>
                <p:nvSpPr>
                  <p:cNvPr id="85022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5069" y="2316"/>
                    <a:ext cx="0" cy="136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fr-FR"/>
                  </a:p>
                </p:txBody>
              </p:sp>
              <p:sp>
                <p:nvSpPr>
                  <p:cNvPr id="85023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4929" y="2456"/>
                    <a:ext cx="280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fr-FR"/>
                  </a:p>
                </p:txBody>
              </p:sp>
            </p:grpSp>
          </p:grpSp>
          <p:sp>
            <p:nvSpPr>
              <p:cNvPr id="517137" name="AutoShape 17"/>
              <p:cNvSpPr>
                <a:spLocks noChangeArrowheads="1"/>
              </p:cNvSpPr>
              <p:nvPr/>
            </p:nvSpPr>
            <p:spPr bwMode="auto">
              <a:xfrm>
                <a:off x="4017" y="2603"/>
                <a:ext cx="136" cy="136"/>
              </a:xfrm>
              <a:prstGeom prst="star16">
                <a:avLst>
                  <a:gd name="adj" fmla="val 37500"/>
                </a:avLst>
              </a:prstGeom>
              <a:solidFill>
                <a:srgbClr val="FF0000"/>
              </a:solidFill>
              <a:ln w="12700">
                <a:solidFill>
                  <a:schemeClr val="hlink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517138" name="AutoShape 18"/>
              <p:cNvSpPr>
                <a:spLocks noChangeArrowheads="1"/>
              </p:cNvSpPr>
              <p:nvPr/>
            </p:nvSpPr>
            <p:spPr bwMode="auto">
              <a:xfrm>
                <a:off x="5073" y="2603"/>
                <a:ext cx="136" cy="136"/>
              </a:xfrm>
              <a:prstGeom prst="star16">
                <a:avLst>
                  <a:gd name="adj" fmla="val 37500"/>
                </a:avLst>
              </a:prstGeom>
              <a:solidFill>
                <a:srgbClr val="FF0000"/>
              </a:solidFill>
              <a:ln w="12700">
                <a:solidFill>
                  <a:schemeClr val="hlink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5019" name="Rectangle 19"/>
              <p:cNvSpPr>
                <a:spLocks noChangeArrowheads="1"/>
              </p:cNvSpPr>
              <p:nvPr/>
            </p:nvSpPr>
            <p:spPr bwMode="auto">
              <a:xfrm>
                <a:off x="3999" y="1094"/>
                <a:ext cx="2131" cy="383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990000">
                    <a:alpha val="74997"/>
                  </a:srgbClr>
                </a:prstShdw>
              </a:effectLst>
            </p:spPr>
            <p:txBody>
              <a:bodyPr wrap="none" lIns="90488" tIns="44450" rIns="90488" bIns="44450">
                <a:prstTxWarp prst="textNoShape">
                  <a:avLst/>
                </a:prstTxWarp>
                <a:spAutoFit/>
              </a:bodyPr>
              <a:lstStyle/>
              <a:p>
                <a:pPr defTabSz="762000">
                  <a:lnSpc>
                    <a:spcPct val="90000"/>
                  </a:lnSpc>
                </a:pPr>
                <a:r>
                  <a:rPr lang="fr-FR" sz="2000" b="1">
                    <a:solidFill>
                      <a:srgbClr val="618FFD"/>
                    </a:solidFill>
                    <a:latin typeface="Arial" charset="0"/>
                  </a:rPr>
                  <a:t>2  PROJECTIONS</a:t>
                </a:r>
              </a:p>
            </p:txBody>
          </p:sp>
        </p:grpSp>
        <p:grpSp>
          <p:nvGrpSpPr>
            <p:cNvPr id="8" name="Group 20"/>
            <p:cNvGrpSpPr>
              <a:grpSpLocks/>
            </p:cNvGrpSpPr>
            <p:nvPr/>
          </p:nvGrpSpPr>
          <p:grpSpPr bwMode="auto">
            <a:xfrm>
              <a:off x="784" y="926"/>
              <a:ext cx="2584" cy="2466"/>
              <a:chOff x="784" y="926"/>
              <a:chExt cx="2584" cy="2466"/>
            </a:xfrm>
          </p:grpSpPr>
          <p:grpSp>
            <p:nvGrpSpPr>
              <p:cNvPr id="9" name="Group 21"/>
              <p:cNvGrpSpPr>
                <a:grpSpLocks/>
              </p:cNvGrpSpPr>
              <p:nvPr/>
            </p:nvGrpSpPr>
            <p:grpSpPr bwMode="auto">
              <a:xfrm>
                <a:off x="784" y="926"/>
                <a:ext cx="2121" cy="2466"/>
                <a:chOff x="784" y="926"/>
                <a:chExt cx="2121" cy="2466"/>
              </a:xfrm>
            </p:grpSpPr>
            <p:sp>
              <p:nvSpPr>
                <p:cNvPr id="85001" name="Oval 22"/>
                <p:cNvSpPr>
                  <a:spLocks noChangeArrowheads="1"/>
                </p:cNvSpPr>
                <p:nvPr/>
              </p:nvSpPr>
              <p:spPr bwMode="auto">
                <a:xfrm>
                  <a:off x="1281" y="2100"/>
                  <a:ext cx="1480" cy="712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8901F3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85002" name="Line 23"/>
                <p:cNvSpPr>
                  <a:spLocks noChangeShapeType="1"/>
                </p:cNvSpPr>
                <p:nvPr/>
              </p:nvSpPr>
              <p:spPr bwMode="auto">
                <a:xfrm>
                  <a:off x="1285" y="2816"/>
                  <a:ext cx="1472" cy="0"/>
                </a:xfrm>
                <a:prstGeom prst="line">
                  <a:avLst/>
                </a:prstGeom>
                <a:noFill/>
                <a:ln w="25400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85003" name="Line 24"/>
                <p:cNvSpPr>
                  <a:spLocks noChangeShapeType="1"/>
                </p:cNvSpPr>
                <p:nvPr/>
              </p:nvSpPr>
              <p:spPr bwMode="auto">
                <a:xfrm>
                  <a:off x="1281" y="1092"/>
                  <a:ext cx="1144" cy="2296"/>
                </a:xfrm>
                <a:prstGeom prst="line">
                  <a:avLst/>
                </a:prstGeom>
                <a:noFill/>
                <a:ln w="12700">
                  <a:solidFill>
                    <a:schemeClr val="accent2"/>
                  </a:solidFill>
                  <a:prstDash val="sysDot"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85004" name="Line 25"/>
                <p:cNvSpPr>
                  <a:spLocks noChangeShapeType="1"/>
                </p:cNvSpPr>
                <p:nvPr/>
              </p:nvSpPr>
              <p:spPr bwMode="auto">
                <a:xfrm flipH="1">
                  <a:off x="1513" y="1092"/>
                  <a:ext cx="1160" cy="2296"/>
                </a:xfrm>
                <a:prstGeom prst="line">
                  <a:avLst/>
                </a:prstGeom>
                <a:noFill/>
                <a:ln w="12700">
                  <a:solidFill>
                    <a:schemeClr val="accent2"/>
                  </a:solidFill>
                  <a:prstDash val="sysDot"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grpSp>
              <p:nvGrpSpPr>
                <p:cNvPr id="10" name="Group 26"/>
                <p:cNvGrpSpPr>
                  <a:grpSpLocks/>
                </p:cNvGrpSpPr>
                <p:nvPr/>
              </p:nvGrpSpPr>
              <p:grpSpPr bwMode="auto">
                <a:xfrm>
                  <a:off x="1261" y="1936"/>
                  <a:ext cx="416" cy="224"/>
                  <a:chOff x="1261" y="1936"/>
                  <a:chExt cx="416" cy="224"/>
                </a:xfrm>
              </p:grpSpPr>
              <p:sp>
                <p:nvSpPr>
                  <p:cNvPr id="85012" name="Line 2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261" y="2144"/>
                    <a:ext cx="416" cy="0"/>
                  </a:xfrm>
                  <a:prstGeom prst="line">
                    <a:avLst/>
                  </a:prstGeom>
                  <a:noFill/>
                  <a:ln w="50800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fr-FR"/>
                  </a:p>
                </p:txBody>
              </p:sp>
              <p:sp>
                <p:nvSpPr>
                  <p:cNvPr id="85013" name="Line 2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77" y="1936"/>
                    <a:ext cx="0" cy="224"/>
                  </a:xfrm>
                  <a:prstGeom prst="line">
                    <a:avLst/>
                  </a:prstGeom>
                  <a:noFill/>
                  <a:ln w="50800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fr-FR"/>
                  </a:p>
                </p:txBody>
              </p:sp>
            </p:grpSp>
            <p:grpSp>
              <p:nvGrpSpPr>
                <p:cNvPr id="11" name="Group 29"/>
                <p:cNvGrpSpPr>
                  <a:grpSpLocks/>
                </p:cNvGrpSpPr>
                <p:nvPr/>
              </p:nvGrpSpPr>
              <p:grpSpPr bwMode="auto">
                <a:xfrm>
                  <a:off x="2445" y="1936"/>
                  <a:ext cx="368" cy="224"/>
                  <a:chOff x="2445" y="1936"/>
                  <a:chExt cx="368" cy="224"/>
                </a:xfrm>
              </p:grpSpPr>
              <p:sp>
                <p:nvSpPr>
                  <p:cNvPr id="85010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2445" y="2144"/>
                    <a:ext cx="352" cy="0"/>
                  </a:xfrm>
                  <a:prstGeom prst="line">
                    <a:avLst/>
                  </a:prstGeom>
                  <a:noFill/>
                  <a:ln w="50800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fr-FR"/>
                  </a:p>
                </p:txBody>
              </p:sp>
              <p:sp>
                <p:nvSpPr>
                  <p:cNvPr id="85011" name="Line 3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813" y="1936"/>
                    <a:ext cx="0" cy="224"/>
                  </a:xfrm>
                  <a:prstGeom prst="line">
                    <a:avLst/>
                  </a:prstGeom>
                  <a:noFill/>
                  <a:ln w="50800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fr-FR"/>
                  </a:p>
                </p:txBody>
              </p:sp>
            </p:grpSp>
            <p:sp>
              <p:nvSpPr>
                <p:cNvPr id="517152" name="AutoShape 32"/>
                <p:cNvSpPr>
                  <a:spLocks noChangeArrowheads="1"/>
                </p:cNvSpPr>
                <p:nvPr/>
              </p:nvSpPr>
              <p:spPr bwMode="auto">
                <a:xfrm>
                  <a:off x="1905" y="2389"/>
                  <a:ext cx="136" cy="136"/>
                </a:xfrm>
                <a:prstGeom prst="star16">
                  <a:avLst>
                    <a:gd name="adj" fmla="val 37500"/>
                  </a:avLst>
                </a:prstGeom>
                <a:solidFill>
                  <a:srgbClr val="FF0000"/>
                </a:solidFill>
                <a:ln w="12700">
                  <a:solidFill>
                    <a:schemeClr val="hlink"/>
                  </a:solidFill>
                  <a:miter lim="800000"/>
                  <a:headEnd/>
                  <a:tailEnd/>
                </a:ln>
                <a:effectLst>
                  <a:outerShdw dist="35921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r-FR"/>
                </a:p>
              </p:txBody>
            </p:sp>
            <p:sp>
              <p:nvSpPr>
                <p:cNvPr id="85008" name="Line 33"/>
                <p:cNvSpPr>
                  <a:spLocks noChangeShapeType="1"/>
                </p:cNvSpPr>
                <p:nvPr/>
              </p:nvSpPr>
              <p:spPr bwMode="auto">
                <a:xfrm>
                  <a:off x="1137" y="3392"/>
                  <a:ext cx="1768" cy="0"/>
                </a:xfrm>
                <a:prstGeom prst="line">
                  <a:avLst/>
                </a:prstGeom>
                <a:noFill/>
                <a:ln w="1270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85009" name="Rectangle 34"/>
                <p:cNvSpPr>
                  <a:spLocks noChangeArrowheads="1"/>
                </p:cNvSpPr>
                <p:nvPr/>
              </p:nvSpPr>
              <p:spPr bwMode="auto">
                <a:xfrm>
                  <a:off x="784" y="926"/>
                  <a:ext cx="606" cy="384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noFill/>
                  <a:miter lim="800000"/>
                  <a:headEnd/>
                  <a:tailEnd/>
                </a:ln>
                <a:effectLst>
                  <a:prstShdw prst="shdw17" dist="17961" dir="2700000">
                    <a:srgbClr val="990000">
                      <a:alpha val="74997"/>
                    </a:srgbClr>
                  </a:prstShdw>
                </a:effectLst>
              </p:spPr>
              <p:txBody>
                <a:bodyPr wrap="none" lIns="90488" tIns="44450" rIns="90488" bIns="44450">
                  <a:prstTxWarp prst="textNoShape">
                    <a:avLst/>
                  </a:prstTxWarp>
                  <a:spAutoFit/>
                </a:bodyPr>
                <a:lstStyle/>
                <a:p>
                  <a:pPr defTabSz="762000">
                    <a:lnSpc>
                      <a:spcPct val="90000"/>
                    </a:lnSpc>
                  </a:pPr>
                  <a:r>
                    <a:rPr lang="fr-FR" sz="2000" b="1">
                      <a:solidFill>
                        <a:schemeClr val="accent2"/>
                      </a:solidFill>
                      <a:latin typeface="Arial" charset="0"/>
                    </a:rPr>
                    <a:t>-15°</a:t>
                  </a:r>
                </a:p>
              </p:txBody>
            </p:sp>
          </p:grpSp>
          <p:sp>
            <p:nvSpPr>
              <p:cNvPr id="85000" name="Rectangle 35"/>
              <p:cNvSpPr>
                <a:spLocks noChangeArrowheads="1"/>
              </p:cNvSpPr>
              <p:nvPr/>
            </p:nvSpPr>
            <p:spPr bwMode="auto">
              <a:xfrm>
                <a:off x="2703" y="926"/>
                <a:ext cx="665" cy="384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990000">
                    <a:alpha val="74997"/>
                  </a:srgbClr>
                </a:prstShdw>
              </a:effectLst>
            </p:spPr>
            <p:txBody>
              <a:bodyPr wrap="none" lIns="90488" tIns="44450" rIns="90488" bIns="44450">
                <a:prstTxWarp prst="textNoShape">
                  <a:avLst/>
                </a:prstTxWarp>
                <a:spAutoFit/>
              </a:bodyPr>
              <a:lstStyle/>
              <a:p>
                <a:pPr defTabSz="762000">
                  <a:lnSpc>
                    <a:spcPct val="90000"/>
                  </a:lnSpc>
                </a:pPr>
                <a:r>
                  <a:rPr lang="fr-FR" sz="2000" b="1">
                    <a:solidFill>
                      <a:schemeClr val="accent2"/>
                    </a:solidFill>
                    <a:latin typeface="Arial" charset="0"/>
                  </a:rPr>
                  <a:t>+15°</a:t>
                </a:r>
              </a:p>
            </p:txBody>
          </p:sp>
        </p:grp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stereotaxie 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914400"/>
            <a:ext cx="3690938" cy="492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19" name="Picture 3" descr="clip03"/>
          <p:cNvPicPr>
            <a:picLocks noChangeAspect="1" noChangeArrowheads="1"/>
          </p:cNvPicPr>
          <p:nvPr/>
        </p:nvPicPr>
        <p:blipFill>
          <a:blip r:embed="rId3">
            <a:lum bright="-18000" contrast="6000"/>
          </a:blip>
          <a:srcRect/>
          <a:stretch>
            <a:fillRect/>
          </a:stretch>
        </p:blipFill>
        <p:spPr bwMode="auto">
          <a:xfrm>
            <a:off x="4038600" y="1752600"/>
            <a:ext cx="4987925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stereotaxi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0"/>
            <a:ext cx="31432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3" name="Picture 3" descr="stereotaxi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0"/>
            <a:ext cx="31432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4" name="Picture 4" descr="clip02"/>
          <p:cNvPicPr>
            <a:picLocks noChangeAspect="1" noChangeArrowheads="1"/>
          </p:cNvPicPr>
          <p:nvPr/>
        </p:nvPicPr>
        <p:blipFill>
          <a:blip r:embed="rId4"/>
          <a:srcRect l="5583"/>
          <a:stretch>
            <a:fillRect/>
          </a:stretch>
        </p:blipFill>
        <p:spPr bwMode="auto">
          <a:xfrm>
            <a:off x="838200" y="4194175"/>
            <a:ext cx="33528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5" name="Picture 5" descr="clip06"/>
          <p:cNvPicPr>
            <a:picLocks noChangeAspect="1" noChangeArrowheads="1"/>
          </p:cNvPicPr>
          <p:nvPr/>
        </p:nvPicPr>
        <p:blipFill>
          <a:blip r:embed="rId5"/>
          <a:srcRect b="11247"/>
          <a:stretch>
            <a:fillRect/>
          </a:stretch>
        </p:blipFill>
        <p:spPr bwMode="auto">
          <a:xfrm>
            <a:off x="4419600" y="4191000"/>
            <a:ext cx="39624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677863" y="698500"/>
            <a:ext cx="7772400" cy="841375"/>
          </a:xfrm>
        </p:spPr>
        <p:txBody>
          <a:bodyPr>
            <a:normAutofit fontScale="90000"/>
          </a:bodyPr>
          <a:lstStyle/>
          <a:p>
            <a:r>
              <a:rPr lang="fr-FR"/>
              <a:t>BON CENTRAGE</a:t>
            </a:r>
            <a:br>
              <a:rPr lang="fr-FR"/>
            </a:br>
            <a:endParaRPr lang="fr-FR"/>
          </a:p>
        </p:txBody>
      </p:sp>
      <p:pic>
        <p:nvPicPr>
          <p:cNvPr id="88067" name="Picture 3" descr="boncentrage"/>
          <p:cNvPicPr>
            <a:picLocks noChangeAspect="1" noChangeArrowheads="1"/>
          </p:cNvPicPr>
          <p:nvPr/>
        </p:nvPicPr>
        <p:blipFill>
          <a:blip r:embed="rId2">
            <a:lum bright="-18000" contrast="36000"/>
          </a:blip>
          <a:srcRect l="3230" b="4688"/>
          <a:stretch>
            <a:fillRect/>
          </a:stretch>
        </p:blipFill>
        <p:spPr bwMode="auto">
          <a:xfrm>
            <a:off x="1084263" y="1600200"/>
            <a:ext cx="4057650" cy="4648200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5689600" y="2743200"/>
            <a:ext cx="3319463" cy="176048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762000">
              <a:lnSpc>
                <a:spcPct val="90000"/>
              </a:lnSpc>
            </a:pPr>
            <a:r>
              <a:rPr lang="fr-FR" sz="2400" dirty="0"/>
              <a:t>L </a:t>
            </a:r>
            <a:r>
              <a:rPr lang="fr-FR" sz="2400" dirty="0" smtClean="0"/>
              <a:t>’opacité </a:t>
            </a:r>
            <a:r>
              <a:rPr lang="fr-FR" sz="2400" dirty="0"/>
              <a:t>est bien centrée</a:t>
            </a:r>
          </a:p>
          <a:p>
            <a:pPr defTabSz="762000">
              <a:lnSpc>
                <a:spcPct val="90000"/>
              </a:lnSpc>
            </a:pPr>
            <a:endParaRPr lang="fr-FR" sz="2400" dirty="0" smtClean="0"/>
          </a:p>
          <a:p>
            <a:pPr defTabSz="762000">
              <a:lnSpc>
                <a:spcPct val="90000"/>
              </a:lnSpc>
            </a:pPr>
            <a:r>
              <a:rPr lang="fr-FR" sz="2400" dirty="0" smtClean="0"/>
              <a:t>L</a:t>
            </a:r>
            <a:r>
              <a:rPr lang="fr-FR" sz="2400" dirty="0" smtClean="0"/>
              <a:t>’aiguille </a:t>
            </a:r>
            <a:r>
              <a:rPr lang="fr-FR" sz="2400" dirty="0"/>
              <a:t>est placée au centre</a:t>
            </a:r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000000"/>
                </a:solidFill>
              </a:rPr>
              <a:t>AIGUILLE A BIOPSIE EN PLACE</a:t>
            </a:r>
            <a:br>
              <a:rPr lang="fr-FR" sz="2400" dirty="0">
                <a:solidFill>
                  <a:srgbClr val="000000"/>
                </a:solidFill>
              </a:rPr>
            </a:br>
            <a:endParaRPr lang="fr-FR" sz="2400" dirty="0">
              <a:solidFill>
                <a:srgbClr val="000000"/>
              </a:solidFill>
            </a:endParaRPr>
          </a:p>
        </p:txBody>
      </p:sp>
      <p:pic>
        <p:nvPicPr>
          <p:cNvPr id="89091" name="Picture 3" descr="MAMMO01"/>
          <p:cNvPicPr>
            <a:picLocks noChangeAspect="1" noChangeArrowheads="1"/>
          </p:cNvPicPr>
          <p:nvPr/>
        </p:nvPicPr>
        <p:blipFill>
          <a:blip r:embed="rId2">
            <a:lum bright="18000" contrast="36000"/>
          </a:blip>
          <a:srcRect/>
          <a:stretch>
            <a:fillRect/>
          </a:stretch>
        </p:blipFill>
        <p:spPr bwMode="auto">
          <a:xfrm>
            <a:off x="947738" y="1447800"/>
            <a:ext cx="3035300" cy="5157788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89092" name="Picture 4" descr="MAMMO02"/>
          <p:cNvPicPr>
            <a:picLocks noChangeAspect="1" noChangeArrowheads="1"/>
          </p:cNvPicPr>
          <p:nvPr/>
        </p:nvPicPr>
        <p:blipFill>
          <a:blip r:embed="rId3">
            <a:lum bright="12000" contrast="24000"/>
          </a:blip>
          <a:srcRect l="2231" b="14313"/>
          <a:stretch>
            <a:fillRect/>
          </a:stretch>
        </p:blipFill>
        <p:spPr bwMode="auto">
          <a:xfrm>
            <a:off x="4605338" y="1524000"/>
            <a:ext cx="3427412" cy="5105400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repere lesion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24000"/>
            <a:ext cx="2287588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5" name="Picture 3" descr="aiguill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1219200"/>
            <a:ext cx="25717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685800" y="152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fr-FR" sz="3000" b="1" dirty="0" err="1">
                <a:solidFill>
                  <a:srgbClr val="000000"/>
                </a:solidFill>
                <a:latin typeface="+mj-lt"/>
              </a:rPr>
              <a:t>Microbiopsie</a:t>
            </a:r>
            <a:r>
              <a:rPr lang="fr-FR" sz="3000" b="1" dirty="0">
                <a:solidFill>
                  <a:srgbClr val="000000"/>
                </a:solidFill>
                <a:latin typeface="+mj-lt"/>
              </a:rPr>
              <a:t> sous contrôle échographique</a:t>
            </a:r>
          </a:p>
        </p:txBody>
      </p:sp>
      <p:pic>
        <p:nvPicPr>
          <p:cNvPr id="90117" name="Picture 5" descr="rep echo1"/>
          <p:cNvPicPr>
            <a:picLocks noChangeAspect="1" noChangeArrowheads="1"/>
          </p:cNvPicPr>
          <p:nvPr/>
        </p:nvPicPr>
        <p:blipFill>
          <a:blip r:embed="rId4"/>
          <a:srcRect l="10625" t="5083" b="7085"/>
          <a:stretch>
            <a:fillRect/>
          </a:stretch>
        </p:blipFill>
        <p:spPr bwMode="auto">
          <a:xfrm>
            <a:off x="255588" y="4724400"/>
            <a:ext cx="3021012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8" name="Picture 6" descr="rep echo aiguill"/>
          <p:cNvPicPr>
            <a:picLocks noChangeAspect="1" noChangeArrowheads="1"/>
          </p:cNvPicPr>
          <p:nvPr/>
        </p:nvPicPr>
        <p:blipFill>
          <a:blip r:embed="rId5"/>
          <a:srcRect l="13461" b="21976"/>
          <a:stretch>
            <a:fillRect/>
          </a:stretch>
        </p:blipFill>
        <p:spPr bwMode="auto">
          <a:xfrm>
            <a:off x="5410200" y="4724400"/>
            <a:ext cx="3048000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9" name="Rectangle 7"/>
          <p:cNvSpPr>
            <a:spLocks noChangeArrowheads="1"/>
          </p:cNvSpPr>
          <p:nvPr/>
        </p:nvSpPr>
        <p:spPr bwMode="auto">
          <a:xfrm>
            <a:off x="5410200" y="4724400"/>
            <a:ext cx="3048000" cy="20574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0120" name="Rectangle 8"/>
          <p:cNvSpPr>
            <a:spLocks noChangeArrowheads="1"/>
          </p:cNvSpPr>
          <p:nvPr/>
        </p:nvSpPr>
        <p:spPr bwMode="auto">
          <a:xfrm>
            <a:off x="228600" y="4724400"/>
            <a:ext cx="3048000" cy="20574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</p:spTree>
  </p:cSld>
  <p:clrMapOvr>
    <a:masterClrMapping/>
  </p:clrMapOvr>
  <p:transition spd="med" advClick="0" advTm="3000"/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/>
              <a:t>Macrobiopsies percutanées (mammotome*)</a:t>
            </a:r>
          </a:p>
        </p:txBody>
      </p:sp>
      <p:pic>
        <p:nvPicPr>
          <p:cNvPr id="91139" name="Picture 3" descr="SONDE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lum bright="12000"/>
          </a:blip>
          <a:srcRect/>
          <a:stretch>
            <a:fillRect/>
          </a:stretch>
        </p:blipFill>
        <p:spPr>
          <a:xfrm>
            <a:off x="468313" y="1557338"/>
            <a:ext cx="3627437" cy="2811462"/>
          </a:xfrm>
          <a:noFill/>
        </p:spPr>
      </p:pic>
      <p:pic>
        <p:nvPicPr>
          <p:cNvPr id="91140" name="Picture 4" descr="BARR04"/>
          <p:cNvPicPr>
            <a:picLocks noChangeAspect="1" noChangeArrowheads="1"/>
          </p:cNvPicPr>
          <p:nvPr/>
        </p:nvPicPr>
        <p:blipFill>
          <a:blip r:embed="rId3">
            <a:lum bright="12000" contrast="42000"/>
          </a:blip>
          <a:srcRect/>
          <a:stretch>
            <a:fillRect/>
          </a:stretch>
        </p:blipFill>
        <p:spPr bwMode="auto">
          <a:xfrm>
            <a:off x="4859338" y="1773238"/>
            <a:ext cx="3352800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1" name="Picture 5" descr="PONCT~2"/>
          <p:cNvPicPr>
            <a:picLocks noChangeAspect="1" noChangeArrowheads="1"/>
          </p:cNvPicPr>
          <p:nvPr/>
        </p:nvPicPr>
        <p:blipFill>
          <a:blip r:embed="rId4"/>
          <a:srcRect b="11066"/>
          <a:stretch>
            <a:fillRect/>
          </a:stretch>
        </p:blipFill>
        <p:spPr bwMode="auto">
          <a:xfrm>
            <a:off x="533400" y="3810000"/>
            <a:ext cx="36576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2" name="Picture 6" descr="PAL010"/>
          <p:cNvPicPr>
            <a:picLocks noChangeAspect="1" noChangeArrowheads="1"/>
          </p:cNvPicPr>
          <p:nvPr/>
        </p:nvPicPr>
        <p:blipFill>
          <a:blip r:embed="rId5">
            <a:lum bright="6000" contrast="12000"/>
          </a:blip>
          <a:srcRect/>
          <a:stretch>
            <a:fillRect/>
          </a:stretch>
        </p:blipFill>
        <p:spPr bwMode="auto">
          <a:xfrm>
            <a:off x="5867400" y="3886200"/>
            <a:ext cx="23622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/>
              <a:t>Biopsies percutanées: precautions avant réalisation</a:t>
            </a:r>
          </a:p>
        </p:txBody>
      </p:sp>
      <p:sp>
        <p:nvSpPr>
          <p:cNvPr id="92163" name="Text Box 3"/>
          <p:cNvSpPr txBox="1">
            <a:spLocks noChangeArrowheads="1"/>
          </p:cNvSpPr>
          <p:nvPr/>
        </p:nvSpPr>
        <p:spPr bwMode="auto">
          <a:xfrm>
            <a:off x="2590800" y="3048000"/>
            <a:ext cx="3897313" cy="11874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fr-FR">
                <a:solidFill>
                  <a:srgbClr val="FFFF66"/>
                </a:solidFill>
              </a:rPr>
              <a:t>ATTENTION </a:t>
            </a:r>
          </a:p>
          <a:p>
            <a:pPr algn="ctr"/>
            <a:r>
              <a:rPr lang="fr-FR">
                <a:solidFill>
                  <a:srgbClr val="FFFF66"/>
                </a:solidFill>
              </a:rPr>
              <a:t>AUX ANTI-COAGULANTS </a:t>
            </a:r>
          </a:p>
          <a:p>
            <a:pPr algn="ctr"/>
            <a:r>
              <a:rPr lang="fr-FR">
                <a:solidFill>
                  <a:srgbClr val="FFFF66"/>
                </a:solidFill>
              </a:rPr>
              <a:t> ALLERGIE IODE ET AL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Un cas clinique….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1828800"/>
            <a:ext cx="7551737" cy="4114800"/>
          </a:xfrm>
        </p:spPr>
        <p:txBody>
          <a:bodyPr>
            <a:normAutofit/>
          </a:bodyPr>
          <a:lstStyle/>
          <a:p>
            <a:r>
              <a:rPr lang="fr-FR" dirty="0"/>
              <a:t>Patiente 44 ans</a:t>
            </a:r>
          </a:p>
          <a:p>
            <a:r>
              <a:rPr lang="fr-FR" dirty="0"/>
              <a:t>Pas antécédents personnel ou familial</a:t>
            </a:r>
          </a:p>
          <a:p>
            <a:r>
              <a:rPr lang="fr-FR" dirty="0"/>
              <a:t>Examen clinique : sensation nodulaire Quadrant </a:t>
            </a:r>
            <a:r>
              <a:rPr lang="fr-FR" dirty="0" err="1"/>
              <a:t>Supéro-interne</a:t>
            </a:r>
            <a:r>
              <a:rPr lang="fr-FR" dirty="0"/>
              <a:t> du sein droit</a:t>
            </a:r>
          </a:p>
          <a:p>
            <a:endParaRPr lang="fr-FR" dirty="0"/>
          </a:p>
          <a:p>
            <a:pPr>
              <a:buFontTx/>
              <a:buNone/>
            </a:pPr>
            <a:r>
              <a:rPr lang="fr-FR" dirty="0"/>
              <a:t>        </a:t>
            </a:r>
            <a:r>
              <a:rPr lang="fr-FR" dirty="0" smtClean="0"/>
              <a:t>                  </a:t>
            </a:r>
            <a:r>
              <a:rPr lang="fr-FR" dirty="0"/>
              <a:t>Mammographie diagnostique</a:t>
            </a:r>
          </a:p>
        </p:txBody>
      </p:sp>
      <p:sp>
        <p:nvSpPr>
          <p:cNvPr id="48132" name="AutoShape 4"/>
          <p:cNvSpPr>
            <a:spLocks noChangeArrowheads="1"/>
          </p:cNvSpPr>
          <p:nvPr/>
        </p:nvSpPr>
        <p:spPr bwMode="auto">
          <a:xfrm>
            <a:off x="1645443" y="4586287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fr-FR"/>
              <a:t>Techniques diagnostiques percutanées: comment choisir ?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057055"/>
            <a:ext cx="9144000" cy="4343400"/>
          </a:xfrm>
        </p:spPr>
        <p:txBody>
          <a:bodyPr>
            <a:normAutofit fontScale="77500" lnSpcReduction="20000"/>
          </a:bodyPr>
          <a:lstStyle/>
          <a:p>
            <a:pPr lvl="1"/>
            <a:r>
              <a:rPr lang="fr-FR" dirty="0"/>
              <a:t> </a:t>
            </a:r>
            <a:r>
              <a:rPr lang="fr-FR" sz="4364" dirty="0" smtClean="0"/>
              <a:t>Eviter </a:t>
            </a:r>
            <a:r>
              <a:rPr lang="fr-FR" sz="4364" dirty="0"/>
              <a:t>la main levée même pour les grosses lésions:</a:t>
            </a:r>
          </a:p>
          <a:p>
            <a:pPr lvl="2"/>
            <a:r>
              <a:rPr lang="fr-FR" sz="4364" dirty="0"/>
              <a:t>Risque de prélèvements dans zone nécrotique ou fibrose </a:t>
            </a:r>
            <a:r>
              <a:rPr lang="fr-FR" sz="4364" dirty="0" err="1"/>
              <a:t>péri-tumorale</a:t>
            </a:r>
            <a:endParaRPr lang="fr-FR" sz="4364" dirty="0" smtClean="0"/>
          </a:p>
          <a:p>
            <a:pPr lvl="2"/>
            <a:r>
              <a:rPr lang="fr-FR" sz="4364" dirty="0" smtClean="0"/>
              <a:t>seule </a:t>
            </a:r>
            <a:r>
              <a:rPr lang="fr-FR" sz="4364" dirty="0"/>
              <a:t>indication: masse clinique sans traduction en imagerie </a:t>
            </a:r>
            <a:r>
              <a:rPr lang="fr-FR" sz="4364" dirty="0" err="1">
                <a:sym typeface="Symbol" charset="2"/>
              </a:rPr>
              <a:t></a:t>
            </a:r>
            <a:r>
              <a:rPr lang="fr-FR" sz="4364" i="1" u="sng" dirty="0">
                <a:sym typeface="Symbol" charset="2"/>
              </a:rPr>
              <a:t> </a:t>
            </a:r>
            <a:r>
              <a:rPr lang="fr-FR" sz="4364" i="1" dirty="0">
                <a:sym typeface="Symbol" charset="2"/>
              </a:rPr>
              <a:t>faite en général par un </a:t>
            </a:r>
            <a:r>
              <a:rPr lang="fr-FR" sz="4364" i="1" dirty="0" smtClean="0">
                <a:sym typeface="Symbol" charset="2"/>
              </a:rPr>
              <a:t>chirurgien</a:t>
            </a:r>
          </a:p>
          <a:p>
            <a:pPr lvl="1"/>
            <a:r>
              <a:rPr lang="fr-FR" sz="4764" i="1" dirty="0" smtClean="0">
                <a:sym typeface="Symbol" charset="2"/>
              </a:rPr>
              <a:t> </a:t>
            </a:r>
            <a:r>
              <a:rPr lang="fr-FR" sz="4764" dirty="0" smtClean="0"/>
              <a:t>Micro </a:t>
            </a:r>
            <a:r>
              <a:rPr lang="fr-FR" sz="4764" dirty="0"/>
              <a:t>ou </a:t>
            </a:r>
            <a:r>
              <a:rPr lang="fr-FR" sz="4764" dirty="0" err="1"/>
              <a:t>macrobiopsie</a:t>
            </a:r>
            <a:r>
              <a:rPr lang="fr-FR" sz="4764" dirty="0"/>
              <a:t> : choix selon le type d ’image</a:t>
            </a:r>
          </a:p>
        </p:txBody>
      </p:sp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41757" y="304800"/>
            <a:ext cx="8269116" cy="1143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MICROBIOPSIES ( 14 - 16 G</a:t>
            </a:r>
            <a:r>
              <a:rPr lang="fr-FR" sz="3600" dirty="0" smtClean="0"/>
              <a:t>)</a:t>
            </a:r>
            <a:r>
              <a:rPr lang="fr-FR" sz="3600" dirty="0" smtClean="0"/>
              <a:t> </a:t>
            </a:r>
            <a:br>
              <a:rPr lang="fr-FR" sz="3600" dirty="0" smtClean="0"/>
            </a:br>
            <a:r>
              <a:rPr lang="fr-FR" sz="3600" dirty="0" smtClean="0"/>
              <a:t>sous </a:t>
            </a:r>
            <a:r>
              <a:rPr lang="fr-FR" sz="3600" dirty="0" smtClean="0"/>
              <a:t>contrôle échographique ou stéréotaxique</a:t>
            </a:r>
            <a:br>
              <a:rPr lang="fr-FR" sz="3600" dirty="0" smtClean="0"/>
            </a:br>
            <a:endParaRPr lang="fr-FR" sz="3600" dirty="0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1447800"/>
            <a:ext cx="8991600" cy="3565525"/>
          </a:xfrm>
        </p:spPr>
        <p:txBody>
          <a:bodyPr/>
          <a:lstStyle/>
          <a:p>
            <a:r>
              <a:rPr lang="fr-FR" b="1" dirty="0" smtClean="0">
                <a:solidFill>
                  <a:srgbClr val="000000"/>
                </a:solidFill>
              </a:rPr>
              <a:t>NODULE +++</a:t>
            </a:r>
            <a:endParaRPr lang="fr-FR" dirty="0" smtClean="0">
              <a:solidFill>
                <a:srgbClr val="000000"/>
              </a:solidFill>
            </a:endParaRPr>
          </a:p>
          <a:p>
            <a:pPr lvl="2"/>
            <a:r>
              <a:rPr lang="fr-FR" dirty="0"/>
              <a:t>sous STÉREOTAXIE:   Fiabilité 98 %</a:t>
            </a:r>
          </a:p>
          <a:p>
            <a:pPr lvl="2">
              <a:buFontTx/>
              <a:buNone/>
            </a:pPr>
            <a:r>
              <a:rPr lang="fr-FR" sz="1800" i="1" dirty="0">
                <a:solidFill>
                  <a:srgbClr val="000000"/>
                </a:solidFill>
              </a:rPr>
              <a:t>		(5 P. 14 G; Parker et </a:t>
            </a:r>
            <a:r>
              <a:rPr lang="fr-FR" sz="1800" i="1" dirty="0" err="1">
                <a:solidFill>
                  <a:srgbClr val="000000"/>
                </a:solidFill>
              </a:rPr>
              <a:t>al.Radiology</a:t>
            </a:r>
            <a:r>
              <a:rPr lang="fr-FR" sz="1800" i="1" dirty="0">
                <a:solidFill>
                  <a:srgbClr val="000000"/>
                </a:solidFill>
              </a:rPr>
              <a:t> 1994)</a:t>
            </a:r>
          </a:p>
          <a:p>
            <a:pPr lvl="2"/>
            <a:r>
              <a:rPr lang="fr-FR" dirty="0"/>
              <a:t>sous ÉCHOGRAPHIE:  Fiabilité 98 %</a:t>
            </a:r>
            <a:endParaRPr lang="fr-FR" sz="1800" i="1" dirty="0" smtClean="0"/>
          </a:p>
          <a:p>
            <a:pPr lvl="3">
              <a:buFontTx/>
              <a:buNone/>
            </a:pPr>
            <a:r>
              <a:rPr lang="fr-FR" i="1" dirty="0" smtClean="0">
                <a:solidFill>
                  <a:srgbClr val="000000"/>
                </a:solidFill>
              </a:rPr>
              <a:t>( </a:t>
            </a:r>
            <a:r>
              <a:rPr lang="fr-FR" i="1" dirty="0">
                <a:solidFill>
                  <a:srgbClr val="000000"/>
                </a:solidFill>
              </a:rPr>
              <a:t>4 P. 14 G; </a:t>
            </a:r>
            <a:r>
              <a:rPr lang="fr-FR" i="1" dirty="0" err="1">
                <a:solidFill>
                  <a:srgbClr val="000000"/>
                </a:solidFill>
              </a:rPr>
              <a:t>Fishman</a:t>
            </a:r>
            <a:r>
              <a:rPr lang="fr-FR" i="1" dirty="0">
                <a:solidFill>
                  <a:srgbClr val="000000"/>
                </a:solidFill>
              </a:rPr>
              <a:t> et al. </a:t>
            </a:r>
            <a:r>
              <a:rPr lang="fr-FR" i="1" dirty="0" err="1">
                <a:solidFill>
                  <a:srgbClr val="000000"/>
                </a:solidFill>
              </a:rPr>
              <a:t>Radiology</a:t>
            </a:r>
            <a:r>
              <a:rPr lang="fr-FR" i="1" dirty="0">
                <a:solidFill>
                  <a:srgbClr val="000000"/>
                </a:solidFill>
              </a:rPr>
              <a:t> 2003, 226:279)</a:t>
            </a:r>
            <a:endParaRPr lang="fr-FR" sz="1600" i="1" dirty="0">
              <a:solidFill>
                <a:srgbClr val="000000"/>
              </a:solidFill>
            </a:endParaRPr>
          </a:p>
          <a:p>
            <a:pPr lvl="3"/>
            <a:r>
              <a:rPr lang="fr-FR" sz="1600" i="1" dirty="0"/>
              <a:t> </a:t>
            </a:r>
            <a:r>
              <a:rPr lang="fr-FR" dirty="0"/>
              <a:t>Fiabilité plus élevée si prélèvements non fragmentés et denses</a:t>
            </a:r>
          </a:p>
        </p:txBody>
      </p:sp>
      <p:sp>
        <p:nvSpPr>
          <p:cNvPr id="323588" name="Text Box 4"/>
          <p:cNvSpPr txBox="1">
            <a:spLocks noChangeArrowheads="1"/>
          </p:cNvSpPr>
          <p:nvPr/>
        </p:nvSpPr>
        <p:spPr bwMode="auto">
          <a:xfrm>
            <a:off x="228600" y="4652961"/>
            <a:ext cx="8686800" cy="117109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buFont typeface="Arial"/>
              <a:buChar char="•"/>
            </a:pPr>
            <a:r>
              <a:rPr lang="fr-FR" sz="3200" dirty="0">
                <a:solidFill>
                  <a:srgbClr val="101012"/>
                </a:solidFill>
              </a:rPr>
              <a:t> </a:t>
            </a:r>
            <a:r>
              <a:rPr lang="fr-FR" sz="2800" dirty="0" smtClean="0"/>
              <a:t>MICROCALCIFICATIONS : </a:t>
            </a:r>
            <a:r>
              <a:rPr lang="fr-FR" sz="2800" b="1" dirty="0" smtClean="0"/>
              <a:t>NON</a:t>
            </a:r>
          </a:p>
          <a:p>
            <a:pPr lvl="1">
              <a:buFontTx/>
              <a:buChar char="•"/>
            </a:pPr>
            <a:r>
              <a:rPr lang="fr-FR" dirty="0"/>
              <a:t> Faux négatif: 10 % ( avec une moyenne de 5 </a:t>
            </a:r>
            <a:r>
              <a:rPr lang="fr-FR" dirty="0" err="1"/>
              <a:t>plvmts</a:t>
            </a:r>
            <a:r>
              <a:rPr lang="fr-FR" dirty="0"/>
              <a:t>)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fr-FR" dirty="0"/>
              <a:t> Sous estimation histologique: 40 à 50 </a:t>
            </a:r>
            <a:r>
              <a:rPr lang="fr-FR" dirty="0" smtClean="0"/>
              <a:t>%</a:t>
            </a:r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588" grpId="0" animBg="1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Microbiopsie</a:t>
            </a:r>
            <a:r>
              <a:rPr lang="fr-FR" dirty="0"/>
              <a:t>: sous stéréo ou sous</a:t>
            </a:r>
            <a:r>
              <a:rPr lang="fr-FR" dirty="0" smtClean="0"/>
              <a:t> écho</a:t>
            </a:r>
            <a:r>
              <a:rPr lang="fr-FR" dirty="0"/>
              <a:t>?</a:t>
            </a:r>
          </a:p>
        </p:txBody>
      </p:sp>
      <p:sp>
        <p:nvSpPr>
          <p:cNvPr id="95235" name="Text Box 3"/>
          <p:cNvSpPr txBox="1">
            <a:spLocks noChangeArrowheads="1"/>
          </p:cNvSpPr>
          <p:nvPr/>
        </p:nvSpPr>
        <p:spPr bwMode="auto">
          <a:xfrm>
            <a:off x="457200" y="2209800"/>
            <a:ext cx="8382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buFontTx/>
              <a:buChar char="•"/>
            </a:pPr>
            <a:r>
              <a:rPr lang="fr-FR" sz="3200"/>
              <a:t> Celle où la lésion est le mieux visible</a:t>
            </a:r>
          </a:p>
          <a:p>
            <a:pPr>
              <a:buFontTx/>
              <a:buChar char="•"/>
            </a:pPr>
            <a:r>
              <a:rPr lang="fr-FR" sz="3200"/>
              <a:t> Celle que l’on maîtrise le mieux</a:t>
            </a:r>
          </a:p>
          <a:p>
            <a:pPr>
              <a:buFontTx/>
              <a:buChar char="•"/>
            </a:pPr>
            <a:r>
              <a:rPr lang="fr-FR" sz="3200"/>
              <a:t> Celle dont on dispose</a:t>
            </a:r>
          </a:p>
          <a:p>
            <a:pPr>
              <a:buFontTx/>
              <a:buChar char="•"/>
            </a:pPr>
            <a:r>
              <a:rPr lang="fr-FR" sz="3200"/>
              <a:t> La plus confortable pour la patiente</a:t>
            </a:r>
          </a:p>
          <a:p>
            <a:pPr>
              <a:buFontTx/>
              <a:buChar char="•"/>
            </a:pPr>
            <a:endParaRPr lang="fr-FR" sz="3200"/>
          </a:p>
        </p:txBody>
      </p:sp>
      <p:sp>
        <p:nvSpPr>
          <p:cNvPr id="516100" name="Text Box 4"/>
          <p:cNvSpPr txBox="1">
            <a:spLocks noChangeArrowheads="1"/>
          </p:cNvSpPr>
          <p:nvPr/>
        </p:nvSpPr>
        <p:spPr bwMode="auto">
          <a:xfrm>
            <a:off x="381000" y="4953000"/>
            <a:ext cx="8534400" cy="13731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fr-FR" sz="2800" b="1"/>
              <a:t>Le guidage échographique</a:t>
            </a:r>
            <a:r>
              <a:rPr lang="fr-FR" sz="2800"/>
              <a:t>: à chaque fois que possible</a:t>
            </a:r>
          </a:p>
          <a:p>
            <a:pPr>
              <a:buFontTx/>
              <a:buChar char="•"/>
            </a:pPr>
            <a:r>
              <a:rPr lang="fr-FR" sz="2800"/>
              <a:t> position couchée = pas de malaise</a:t>
            </a:r>
          </a:p>
          <a:p>
            <a:pPr>
              <a:buFontTx/>
              <a:buChar char="•"/>
            </a:pPr>
            <a:r>
              <a:rPr lang="fr-FR" sz="2800"/>
              <a:t> contrôle permanent de la position de l’aiguille / lésion 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100" grpId="0" animBg="1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/>
              <a:t>MICROCALCIFICATIONS</a:t>
            </a:r>
            <a:br>
              <a:rPr lang="fr-FR"/>
            </a:br>
            <a:r>
              <a:rPr lang="fr-FR"/>
              <a:t>=&gt; MACROBIOPSIE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2382838"/>
            <a:ext cx="7772400" cy="34877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FR"/>
              <a:t> Mode de révélation de 90 % des CCIS</a:t>
            </a:r>
          </a:p>
          <a:p>
            <a:pPr>
              <a:lnSpc>
                <a:spcPct val="90000"/>
              </a:lnSpc>
            </a:pPr>
            <a:r>
              <a:rPr lang="fr-FR"/>
              <a:t> Dépistage organisé: 15-20 % CCIS</a:t>
            </a:r>
          </a:p>
          <a:p>
            <a:pPr>
              <a:lnSpc>
                <a:spcPct val="90000"/>
              </a:lnSpc>
            </a:pPr>
            <a:r>
              <a:rPr lang="fr-FR"/>
              <a:t> Amélioration de la qualité technique et Rx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1524000"/>
          </a:xfrm>
        </p:spPr>
        <p:txBody>
          <a:bodyPr>
            <a:normAutofit/>
          </a:bodyPr>
          <a:lstStyle/>
          <a:p>
            <a:r>
              <a:rPr lang="fr-FR" sz="3200" b="1" dirty="0"/>
              <a:t>Validation de l’ indication de </a:t>
            </a:r>
            <a:r>
              <a:rPr lang="fr-FR" sz="3200" b="1" dirty="0" err="1"/>
              <a:t>macrobiopsie</a:t>
            </a:r>
            <a:endParaRPr lang="fr-FR" sz="3200" b="1" dirty="0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76400"/>
            <a:ext cx="9144000" cy="4908937"/>
          </a:xfrm>
        </p:spPr>
        <p:txBody>
          <a:bodyPr>
            <a:normAutofit/>
          </a:bodyPr>
          <a:lstStyle/>
          <a:p>
            <a:r>
              <a:rPr lang="fr-FR" sz="2400" dirty="0"/>
              <a:t>Contraintes LEGALES:</a:t>
            </a:r>
          </a:p>
          <a:p>
            <a:pPr lvl="1"/>
            <a:r>
              <a:rPr lang="fr-FR" sz="2400" dirty="0"/>
              <a:t>Décret 1</a:t>
            </a:r>
            <a:r>
              <a:rPr lang="fr-FR" sz="2400" baseline="30000" dirty="0"/>
              <a:t>er</a:t>
            </a:r>
            <a:r>
              <a:rPr lang="fr-FR" sz="2400" dirty="0"/>
              <a:t> avril 2004 sur remboursement geste:</a:t>
            </a:r>
          </a:p>
          <a:p>
            <a:pPr lvl="2"/>
            <a:r>
              <a:rPr lang="fr-FR" b="1" dirty="0"/>
              <a:t> Réalisation sur table dédiée</a:t>
            </a:r>
          </a:p>
          <a:p>
            <a:pPr lvl="2"/>
            <a:r>
              <a:rPr lang="fr-FR" dirty="0">
                <a:solidFill>
                  <a:srgbClr val="000000"/>
                </a:solidFill>
              </a:rPr>
              <a:t> Validation en UNITÉ DE CONCERTATION </a:t>
            </a:r>
            <a:r>
              <a:rPr lang="fr-FR" dirty="0" smtClean="0">
                <a:solidFill>
                  <a:srgbClr val="000000"/>
                </a:solidFill>
              </a:rPr>
              <a:t>PLURIDISCIPLINAIRE </a:t>
            </a:r>
            <a:r>
              <a:rPr lang="fr-FR" dirty="0" smtClean="0"/>
              <a:t>AVANT </a:t>
            </a:r>
            <a:r>
              <a:rPr lang="fr-FR" dirty="0"/>
              <a:t>le </a:t>
            </a:r>
            <a:r>
              <a:rPr lang="fr-FR" dirty="0" smtClean="0"/>
              <a:t>geste</a:t>
            </a:r>
          </a:p>
          <a:p>
            <a:pPr lvl="2" algn="ctr">
              <a:buFontTx/>
              <a:buNone/>
            </a:pPr>
            <a:endParaRPr lang="fr-FR" dirty="0" smtClean="0"/>
          </a:p>
          <a:p>
            <a:r>
              <a:rPr lang="fr-FR" sz="2400" dirty="0"/>
              <a:t>Consultation par le radiologue:</a:t>
            </a:r>
          </a:p>
          <a:p>
            <a:pPr lvl="1"/>
            <a:r>
              <a:rPr lang="fr-FR" sz="2400" dirty="0"/>
              <a:t>Faisabilité du geste (taille sein, ACR, position dans sein)</a:t>
            </a:r>
          </a:p>
          <a:p>
            <a:pPr lvl="1"/>
            <a:r>
              <a:rPr lang="fr-FR" sz="2400" dirty="0"/>
              <a:t>Information de la patiente +++</a:t>
            </a:r>
          </a:p>
          <a:p>
            <a:pPr lvl="1"/>
            <a:r>
              <a:rPr lang="fr-FR" sz="2400" dirty="0"/>
              <a:t>Si nécessaire test sur table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000000"/>
                </a:solidFill>
              </a:rPr>
              <a:t>Mme DEL.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Antécédent chez la mère à 72 ans</a:t>
            </a:r>
          </a:p>
          <a:p>
            <a:r>
              <a:rPr lang="fr-FR"/>
              <a:t>56 ans</a:t>
            </a:r>
          </a:p>
          <a:p>
            <a:r>
              <a:rPr lang="fr-FR"/>
              <a:t>Examen clinique normal</a:t>
            </a:r>
          </a:p>
          <a:p>
            <a:pPr>
              <a:buFontTx/>
              <a:buNone/>
            </a:pPr>
            <a:r>
              <a:rPr lang="fr-FR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del fg 05"/>
          <p:cNvPicPr>
            <a:picLocks noChangeAspect="1" noChangeArrowheads="1"/>
          </p:cNvPicPr>
          <p:nvPr/>
        </p:nvPicPr>
        <p:blipFill>
          <a:blip r:embed="rId2">
            <a:lum bright="-12000" contrast="-30000"/>
            <a:grayscl/>
          </a:blip>
          <a:srcRect l="4073" b="7866"/>
          <a:stretch>
            <a:fillRect/>
          </a:stretch>
        </p:blipFill>
        <p:spPr bwMode="auto">
          <a:xfrm>
            <a:off x="4708525" y="228600"/>
            <a:ext cx="4435475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1" name="Picture 3" descr="del fd 04"/>
          <p:cNvPicPr>
            <a:picLocks noChangeAspect="1" noChangeArrowheads="1"/>
          </p:cNvPicPr>
          <p:nvPr/>
        </p:nvPicPr>
        <p:blipFill>
          <a:blip r:embed="rId3">
            <a:lum bright="-12000"/>
            <a:grayscl/>
          </a:blip>
          <a:srcRect t="8977"/>
          <a:stretch>
            <a:fillRect/>
          </a:stretch>
        </p:blipFill>
        <p:spPr bwMode="auto">
          <a:xfrm>
            <a:off x="323850" y="228600"/>
            <a:ext cx="4265613" cy="651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del pd 06"/>
          <p:cNvPicPr>
            <a:picLocks noChangeAspect="1" noChangeArrowheads="1"/>
          </p:cNvPicPr>
          <p:nvPr/>
        </p:nvPicPr>
        <p:blipFill>
          <a:blip r:embed="rId2">
            <a:lum bright="-6000" contrast="-18000"/>
            <a:grayscl/>
          </a:blip>
          <a:srcRect/>
          <a:stretch>
            <a:fillRect/>
          </a:stretch>
        </p:blipFill>
        <p:spPr bwMode="auto">
          <a:xfrm>
            <a:off x="-9525" y="0"/>
            <a:ext cx="4657725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5" name="Picture 3" descr="del pg 07"/>
          <p:cNvPicPr>
            <a:picLocks noChangeAspect="1" noChangeArrowheads="1"/>
          </p:cNvPicPr>
          <p:nvPr/>
        </p:nvPicPr>
        <p:blipFill>
          <a:blip r:embed="rId3">
            <a:lum bright="-6000" contrast="-18000"/>
            <a:grayscl/>
          </a:blip>
          <a:srcRect/>
          <a:stretch>
            <a:fillRect/>
          </a:stretch>
        </p:blipFill>
        <p:spPr bwMode="auto">
          <a:xfrm>
            <a:off x="4648200" y="47625"/>
            <a:ext cx="4476750" cy="673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del pg 07"/>
          <p:cNvPicPr>
            <a:picLocks noChangeAspect="1" noChangeArrowheads="1"/>
          </p:cNvPicPr>
          <p:nvPr/>
        </p:nvPicPr>
        <p:blipFill>
          <a:blip r:embed="rId2">
            <a:lum bright="-12000" contrast="-30000"/>
            <a:grayscl/>
          </a:blip>
          <a:srcRect/>
          <a:stretch>
            <a:fillRect/>
          </a:stretch>
        </p:blipFill>
        <p:spPr bwMode="auto">
          <a:xfrm>
            <a:off x="1905000" y="0"/>
            <a:ext cx="4476750" cy="673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5859" name="Text Box 3"/>
          <p:cNvSpPr txBox="1">
            <a:spLocks noChangeArrowheads="1"/>
          </p:cNvSpPr>
          <p:nvPr/>
        </p:nvSpPr>
        <p:spPr bwMode="auto">
          <a:xfrm>
            <a:off x="6732588" y="1844675"/>
            <a:ext cx="1316037" cy="57943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fr-FR" sz="3200">
                <a:solidFill>
                  <a:schemeClr val="bg1"/>
                </a:solidFill>
                <a:latin typeface="Comic Sans MS" charset="0"/>
              </a:rPr>
              <a:t>ACR ?</a:t>
            </a:r>
          </a:p>
        </p:txBody>
      </p:sp>
      <p:sp>
        <p:nvSpPr>
          <p:cNvPr id="505860" name="Text Box 4"/>
          <p:cNvSpPr txBox="1">
            <a:spLocks noChangeArrowheads="1"/>
          </p:cNvSpPr>
          <p:nvPr/>
        </p:nvSpPr>
        <p:spPr bwMode="auto">
          <a:xfrm>
            <a:off x="7019925" y="4149725"/>
            <a:ext cx="1336675" cy="57943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fr-FR" sz="3200">
                <a:solidFill>
                  <a:schemeClr val="bg1"/>
                </a:solidFill>
                <a:latin typeface="Comic Sans MS" charset="0"/>
              </a:rPr>
              <a:t>CAT ?</a:t>
            </a:r>
          </a:p>
        </p:txBody>
      </p:sp>
      <p:pic>
        <p:nvPicPr>
          <p:cNvPr id="505861" name="Picture 5" descr="del pg 07"/>
          <p:cNvPicPr>
            <a:picLocks noChangeAspect="1" noChangeArrowheads="1"/>
          </p:cNvPicPr>
          <p:nvPr/>
        </p:nvPicPr>
        <p:blipFill>
          <a:blip r:embed="rId2">
            <a:lum bright="-12000" contrast="-30000"/>
            <a:grayscl/>
          </a:blip>
          <a:srcRect t="43446" r="17766"/>
          <a:stretch>
            <a:fillRect/>
          </a:stretch>
        </p:blipFill>
        <p:spPr bwMode="auto">
          <a:xfrm>
            <a:off x="0" y="1296988"/>
            <a:ext cx="5375275" cy="556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5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5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5859" grpId="0" animBg="1" autoUpdateAnimBg="0"/>
      <p:bldP spid="505860" grpId="0" animBg="1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 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60350"/>
            <a:ext cx="8305800" cy="2736850"/>
          </a:xfrm>
        </p:spPr>
        <p:txBody>
          <a:bodyPr/>
          <a:lstStyle/>
          <a:p>
            <a:r>
              <a:rPr lang="fr-FR" dirty="0"/>
              <a:t>Mammographie:</a:t>
            </a:r>
          </a:p>
          <a:p>
            <a:pPr lvl="1"/>
            <a:r>
              <a:rPr lang="fr-FR" dirty="0"/>
              <a:t>Plage étendue de </a:t>
            </a:r>
            <a:r>
              <a:rPr lang="fr-FR" dirty="0" err="1"/>
              <a:t>microcalcifications</a:t>
            </a:r>
            <a:r>
              <a:rPr lang="fr-FR" dirty="0"/>
              <a:t> ACR </a:t>
            </a:r>
            <a:r>
              <a:rPr lang="fr-FR" dirty="0" smtClean="0"/>
              <a:t>5</a:t>
            </a:r>
          </a:p>
          <a:p>
            <a:r>
              <a:rPr lang="fr-FR" dirty="0"/>
              <a:t>Décision de </a:t>
            </a:r>
            <a:r>
              <a:rPr lang="fr-FR" dirty="0" err="1"/>
              <a:t>microbiopsie</a:t>
            </a:r>
            <a:r>
              <a:rPr lang="fr-FR" dirty="0"/>
              <a:t> immédiate:</a:t>
            </a:r>
          </a:p>
          <a:p>
            <a:endParaRPr lang="fr-FR" dirty="0"/>
          </a:p>
        </p:txBody>
      </p:sp>
      <p:sp>
        <p:nvSpPr>
          <p:cNvPr id="506884" name="Text Box 4"/>
          <p:cNvSpPr txBox="1">
            <a:spLocks noChangeArrowheads="1"/>
          </p:cNvSpPr>
          <p:nvPr/>
        </p:nvSpPr>
        <p:spPr bwMode="auto">
          <a:xfrm>
            <a:off x="3635375" y="6165850"/>
            <a:ext cx="1420813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fr-FR" sz="3200" b="1">
                <a:latin typeface="Comic Sans MS" charset="0"/>
              </a:rPr>
              <a:t>CAT ?</a:t>
            </a:r>
          </a:p>
        </p:txBody>
      </p:sp>
      <p:pic>
        <p:nvPicPr>
          <p:cNvPr id="102405" name="Picture 6" descr="del biop g 9"/>
          <p:cNvPicPr>
            <a:picLocks noChangeAspect="1" noChangeArrowheads="1"/>
          </p:cNvPicPr>
          <p:nvPr/>
        </p:nvPicPr>
        <p:blipFill>
          <a:blip r:embed="rId2">
            <a:lum bright="-30000" contrast="6000"/>
          </a:blip>
          <a:srcRect t="3699"/>
          <a:stretch>
            <a:fillRect/>
          </a:stretch>
        </p:blipFill>
        <p:spPr bwMode="auto">
          <a:xfrm>
            <a:off x="2362200" y="2586813"/>
            <a:ext cx="3565525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6884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m3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164013" y="0"/>
            <a:ext cx="3260725" cy="6935788"/>
          </a:xfrm>
        </p:spPr>
      </p:pic>
      <p:pic>
        <p:nvPicPr>
          <p:cNvPr id="49155" name="Picture 3" descr="m3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838200" y="0"/>
            <a:ext cx="3325813" cy="6858000"/>
          </a:xfrm>
        </p:spPr>
      </p:pic>
      <p:sp>
        <p:nvSpPr>
          <p:cNvPr id="356356" name="Rectangle 4"/>
          <p:cNvSpPr>
            <a:spLocks noGrp="1" noChangeArrowheads="1"/>
          </p:cNvSpPr>
          <p:nvPr>
            <p:ph type="title"/>
          </p:nvPr>
        </p:nvSpPr>
        <p:spPr>
          <a:xfrm>
            <a:off x="603250" y="188913"/>
            <a:ext cx="7640638" cy="576262"/>
          </a:xfrm>
        </p:spPr>
        <p:txBody>
          <a:bodyPr/>
          <a:lstStyle/>
          <a:p>
            <a:r>
              <a:rPr lang="fr-FR" sz="2100" b="1" dirty="0" err="1">
                <a:solidFill>
                  <a:schemeClr val="bg1"/>
                </a:solidFill>
              </a:rPr>
              <a:t>Qu</a:t>
            </a:r>
            <a:r>
              <a:rPr lang="fr-FR" sz="2100" b="1" dirty="0">
                <a:solidFill>
                  <a:schemeClr val="bg1"/>
                </a:solidFill>
              </a:rPr>
              <a:t> ’en pensez vous </a:t>
            </a:r>
            <a:r>
              <a:rPr lang="fr-FR" sz="2100" dirty="0"/>
              <a:t>?</a:t>
            </a:r>
          </a:p>
        </p:txBody>
      </p:sp>
      <p:sp>
        <p:nvSpPr>
          <p:cNvPr id="356357" name="Text Box 5"/>
          <p:cNvSpPr txBox="1">
            <a:spLocks noChangeArrowheads="1"/>
          </p:cNvSpPr>
          <p:nvPr/>
        </p:nvSpPr>
        <p:spPr bwMode="auto">
          <a:xfrm>
            <a:off x="2743200" y="6400800"/>
            <a:ext cx="25827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Mammographie normale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6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6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6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6356" grpId="0" autoUpdateAnimBg="0"/>
      <p:bldP spid="356357" grpId="0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677863" y="179475"/>
            <a:ext cx="8161337" cy="1143000"/>
          </a:xfrm>
        </p:spPr>
        <p:txBody>
          <a:bodyPr>
            <a:normAutofit/>
          </a:bodyPr>
          <a:lstStyle/>
          <a:p>
            <a:r>
              <a:rPr lang="fr-FR" sz="3200" dirty="0"/>
              <a:t>Vous recevez le résultat par le laboratoire:</a:t>
            </a:r>
            <a:br>
              <a:rPr lang="fr-FR" sz="3200" dirty="0"/>
            </a:br>
            <a:r>
              <a:rPr lang="fr-FR" sz="3200" b="1" dirty="0"/>
              <a:t>Dystrophie et hyperplasie </a:t>
            </a:r>
            <a:r>
              <a:rPr lang="fr-FR" sz="3200" b="1" dirty="0" err="1"/>
              <a:t>canalaire</a:t>
            </a:r>
            <a:r>
              <a:rPr lang="fr-FR" sz="3200" b="1" dirty="0"/>
              <a:t> atypique</a:t>
            </a:r>
            <a:endParaRPr lang="fr-FR" sz="3200" b="1" dirty="0">
              <a:latin typeface="Comic Sans MS" charset="0"/>
            </a:endParaRP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8488" y="1600200"/>
            <a:ext cx="8895512" cy="52578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Que </a:t>
            </a:r>
            <a:r>
              <a:rPr lang="fr-FR" dirty="0"/>
              <a:t>dites vous à votre </a:t>
            </a:r>
            <a:r>
              <a:rPr lang="fr-FR" dirty="0" smtClean="0"/>
              <a:t>patiente ?</a:t>
            </a:r>
          </a:p>
          <a:p>
            <a:endParaRPr lang="fr-FR" dirty="0"/>
          </a:p>
          <a:p>
            <a:r>
              <a:rPr lang="fr-FR" dirty="0"/>
              <a:t>A: Tout va bien. On n’en parle </a:t>
            </a:r>
            <a:r>
              <a:rPr lang="fr-FR" dirty="0" smtClean="0"/>
              <a:t>plus</a:t>
            </a:r>
          </a:p>
          <a:p>
            <a:endParaRPr lang="fr-FR" dirty="0" smtClean="0"/>
          </a:p>
          <a:p>
            <a:r>
              <a:rPr lang="fr-FR" dirty="0"/>
              <a:t>B: Je ne sais pas ce </a:t>
            </a:r>
            <a:r>
              <a:rPr lang="fr-FR" dirty="0" smtClean="0"/>
              <a:t>qu’il </a:t>
            </a:r>
            <a:r>
              <a:rPr lang="fr-FR" dirty="0"/>
              <a:t>faut faire. Je vous adresse à un </a:t>
            </a:r>
            <a:r>
              <a:rPr lang="fr-FR" dirty="0" smtClean="0"/>
              <a:t>chirurgien sénologue</a:t>
            </a:r>
          </a:p>
          <a:p>
            <a:endParaRPr lang="fr-FR" dirty="0" smtClean="0"/>
          </a:p>
          <a:p>
            <a:r>
              <a:rPr lang="fr-FR" dirty="0"/>
              <a:t>C: Je ne sais pas. J’appelle le </a:t>
            </a:r>
            <a:r>
              <a:rPr lang="fr-FR" dirty="0" smtClean="0"/>
              <a:t>radiologue</a:t>
            </a:r>
          </a:p>
          <a:p>
            <a:endParaRPr lang="fr-FR" dirty="0" smtClean="0"/>
          </a:p>
          <a:p>
            <a:r>
              <a:rPr lang="fr-FR" dirty="0"/>
              <a:t>D: C’est une lésion histologique « frontière » mais il faut</a:t>
            </a:r>
            <a:r>
              <a:rPr lang="fr-FR" dirty="0" smtClean="0"/>
              <a:t> </a:t>
            </a:r>
            <a:r>
              <a:rPr lang="fr-FR" dirty="0" err="1" smtClean="0"/>
              <a:t>réintervenir</a:t>
            </a:r>
            <a:r>
              <a:rPr lang="fr-FR" dirty="0" smtClean="0"/>
              <a:t> </a:t>
            </a:r>
            <a:r>
              <a:rPr lang="fr-FR" dirty="0"/>
              <a:t>car il y a un risque de sous estimation </a:t>
            </a:r>
            <a:r>
              <a:rPr lang="fr-FR" dirty="0" smtClean="0"/>
              <a:t>histologique</a:t>
            </a:r>
          </a:p>
          <a:p>
            <a:endParaRPr lang="fr-FR" dirty="0" smtClean="0"/>
          </a:p>
          <a:p>
            <a:r>
              <a:rPr lang="fr-FR" dirty="0"/>
              <a:t>E: Ce n’est pas la bonne technique de prélèvement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677863" y="179475"/>
            <a:ext cx="8161337" cy="1143000"/>
          </a:xfrm>
        </p:spPr>
        <p:txBody>
          <a:bodyPr>
            <a:normAutofit/>
          </a:bodyPr>
          <a:lstStyle/>
          <a:p>
            <a:r>
              <a:rPr lang="fr-FR" sz="3200" dirty="0"/>
              <a:t>Vous recevez le résultat par le laboratoire:</a:t>
            </a:r>
            <a:br>
              <a:rPr lang="fr-FR" sz="3200" dirty="0"/>
            </a:br>
            <a:r>
              <a:rPr lang="fr-FR" sz="3200" b="1" dirty="0"/>
              <a:t>Dystrophie et hyperplasie </a:t>
            </a:r>
            <a:r>
              <a:rPr lang="fr-FR" sz="3200" b="1" dirty="0" err="1"/>
              <a:t>canalaire</a:t>
            </a:r>
            <a:r>
              <a:rPr lang="fr-FR" sz="3200" b="1" dirty="0"/>
              <a:t> atypique</a:t>
            </a:r>
            <a:endParaRPr lang="fr-FR" sz="3200" b="1" dirty="0">
              <a:latin typeface="Comic Sans MS" charset="0"/>
            </a:endParaRP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8488" y="1600200"/>
            <a:ext cx="8895512" cy="52578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Que </a:t>
            </a:r>
            <a:r>
              <a:rPr lang="fr-FR" dirty="0"/>
              <a:t>dites vous à votre </a:t>
            </a:r>
            <a:r>
              <a:rPr lang="fr-FR" dirty="0" smtClean="0"/>
              <a:t>patiente ?</a:t>
            </a:r>
          </a:p>
          <a:p>
            <a:endParaRPr lang="fr-FR" dirty="0"/>
          </a:p>
          <a:p>
            <a:r>
              <a:rPr lang="fr-FR" dirty="0"/>
              <a:t>A: Tout va bien. On n’en parle </a:t>
            </a:r>
            <a:r>
              <a:rPr lang="fr-FR" dirty="0" smtClean="0"/>
              <a:t>plus</a:t>
            </a:r>
          </a:p>
          <a:p>
            <a:endParaRPr lang="fr-FR" dirty="0" smtClean="0"/>
          </a:p>
          <a:p>
            <a:r>
              <a:rPr lang="fr-FR" dirty="0"/>
              <a:t>B: Je ne sais pas ce </a:t>
            </a:r>
            <a:r>
              <a:rPr lang="fr-FR" dirty="0" smtClean="0"/>
              <a:t>qu’il </a:t>
            </a:r>
            <a:r>
              <a:rPr lang="fr-FR" dirty="0"/>
              <a:t>faut faire. Je vous adresse à un </a:t>
            </a:r>
            <a:r>
              <a:rPr lang="fr-FR" dirty="0" smtClean="0"/>
              <a:t>chirurgien sénologue</a:t>
            </a:r>
          </a:p>
          <a:p>
            <a:endParaRPr lang="fr-FR" dirty="0" smtClean="0"/>
          </a:p>
          <a:p>
            <a:r>
              <a:rPr lang="fr-FR" dirty="0"/>
              <a:t>C: Je ne sais pas. J’appelle le </a:t>
            </a:r>
            <a:r>
              <a:rPr lang="fr-FR" dirty="0" smtClean="0"/>
              <a:t>radiologue</a:t>
            </a:r>
          </a:p>
          <a:p>
            <a:endParaRPr lang="fr-FR" dirty="0" smtClean="0"/>
          </a:p>
          <a:p>
            <a:r>
              <a:rPr lang="fr-FR" dirty="0"/>
              <a:t>D: C’est une lésion histologique « frontière » mais il faut</a:t>
            </a:r>
            <a:r>
              <a:rPr lang="fr-FR" dirty="0" smtClean="0"/>
              <a:t> </a:t>
            </a:r>
            <a:r>
              <a:rPr lang="fr-FR" dirty="0" err="1" smtClean="0"/>
              <a:t>réintervenir</a:t>
            </a:r>
            <a:r>
              <a:rPr lang="fr-FR" dirty="0" smtClean="0"/>
              <a:t> </a:t>
            </a:r>
            <a:r>
              <a:rPr lang="fr-FR" dirty="0"/>
              <a:t>car il y a un risque de sous estimation </a:t>
            </a:r>
            <a:r>
              <a:rPr lang="fr-FR" dirty="0" smtClean="0"/>
              <a:t>histologique</a:t>
            </a:r>
          </a:p>
          <a:p>
            <a:endParaRPr lang="fr-FR" dirty="0" smtClean="0"/>
          </a:p>
          <a:p>
            <a:r>
              <a:rPr lang="fr-FR" dirty="0">
                <a:solidFill>
                  <a:srgbClr val="FF0000"/>
                </a:solidFill>
              </a:rPr>
              <a:t>E: Ce n’est pas la bonne technique de prélèvement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RCP</a:t>
            </a:r>
          </a:p>
        </p:txBody>
      </p:sp>
      <p:sp>
        <p:nvSpPr>
          <p:cNvPr id="10445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77863" y="1828800"/>
            <a:ext cx="7772400" cy="1905000"/>
          </a:xfrm>
        </p:spPr>
        <p:txBody>
          <a:bodyPr/>
          <a:lstStyle/>
          <a:p>
            <a:r>
              <a:rPr lang="fr-FR"/>
              <a:t>Décision de macrobiopsie gauche</a:t>
            </a:r>
          </a:p>
          <a:p>
            <a:pPr lvl="1"/>
            <a:r>
              <a:rPr lang="fr-FR"/>
              <a:t>18 prélèvements</a:t>
            </a:r>
          </a:p>
          <a:p>
            <a:pPr lvl="1"/>
            <a:r>
              <a:rPr lang="fr-FR"/>
              <a:t>CCIS grade 3</a:t>
            </a:r>
          </a:p>
        </p:txBody>
      </p:sp>
      <p:sp>
        <p:nvSpPr>
          <p:cNvPr id="508932" name="Text Box 1028"/>
          <p:cNvSpPr txBox="1">
            <a:spLocks noChangeArrowheads="1"/>
          </p:cNvSpPr>
          <p:nvPr/>
        </p:nvSpPr>
        <p:spPr bwMode="auto">
          <a:xfrm>
            <a:off x="1828800" y="4343400"/>
            <a:ext cx="383951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fr-FR" sz="4000" dirty="0">
                <a:solidFill>
                  <a:srgbClr val="000000"/>
                </a:solidFill>
                <a:latin typeface="Comic Sans MS" charset="0"/>
              </a:rPr>
              <a:t>CHIRURGIE:</a:t>
            </a:r>
          </a:p>
          <a:p>
            <a:pPr lvl="1">
              <a:buFontTx/>
              <a:buChar char="•"/>
            </a:pPr>
            <a:r>
              <a:rPr lang="fr-FR" sz="4000" dirty="0">
                <a:solidFill>
                  <a:srgbClr val="000000"/>
                </a:solidFill>
                <a:latin typeface="Comic Sans MS" charset="0"/>
              </a:rPr>
              <a:t> Gauche: MT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8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8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8932" grpId="0" autoUpdateAnimBg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Résultats des biopsies</a:t>
            </a:r>
            <a:endParaRPr lang="fr-FR" dirty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828800"/>
            <a:ext cx="8686800" cy="4114800"/>
          </a:xfrm>
        </p:spPr>
        <p:txBody>
          <a:bodyPr>
            <a:normAutofit fontScale="92500" lnSpcReduction="20000"/>
          </a:bodyPr>
          <a:lstStyle/>
          <a:p>
            <a:r>
              <a:rPr lang="fr-FR" dirty="0"/>
              <a:t>IMPORTANCE MAJEURE DE L ’ANALYSE DU </a:t>
            </a:r>
            <a:r>
              <a:rPr lang="fr-FR" dirty="0" smtClean="0"/>
              <a:t>COMPTE RENDU </a:t>
            </a:r>
            <a:r>
              <a:rPr lang="fr-FR" dirty="0"/>
              <a:t>HISTOLOGIQUE</a:t>
            </a:r>
            <a:r>
              <a:rPr lang="fr-FR" dirty="0" smtClean="0"/>
              <a:t> = </a:t>
            </a:r>
            <a:r>
              <a:rPr lang="fr-FR" dirty="0"/>
              <a:t>CONCORDANCE </a:t>
            </a:r>
            <a:r>
              <a:rPr lang="fr-FR" dirty="0" err="1"/>
              <a:t>Rx-HISTOLOGIQUE</a:t>
            </a:r>
            <a:endParaRPr lang="fr-FR" dirty="0"/>
          </a:p>
          <a:p>
            <a:pPr algn="ctr">
              <a:buFontTx/>
              <a:buNone/>
            </a:pPr>
            <a:r>
              <a:rPr lang="fr-FR" dirty="0"/>
              <a:t>(contrôle radio des </a:t>
            </a:r>
            <a:r>
              <a:rPr lang="fr-FR" dirty="0" err="1"/>
              <a:t>microcalcifications</a:t>
            </a:r>
            <a:r>
              <a:rPr lang="fr-FR" dirty="0"/>
              <a:t> sur radio de carottes </a:t>
            </a:r>
            <a:r>
              <a:rPr lang="fr-FR" dirty="0" err="1"/>
              <a:t>macrobiopsiques</a:t>
            </a:r>
            <a:r>
              <a:rPr lang="fr-FR" dirty="0"/>
              <a:t>)</a:t>
            </a:r>
          </a:p>
          <a:p>
            <a:pPr algn="ctr">
              <a:buFontTx/>
              <a:buNone/>
            </a:pPr>
            <a:endParaRPr lang="fr-FR" dirty="0"/>
          </a:p>
          <a:p>
            <a:r>
              <a:rPr lang="fr-FR" dirty="0"/>
              <a:t>Annonce du résultat par ?: le Radiologue ou le médecin prescripteur</a:t>
            </a:r>
          </a:p>
          <a:p>
            <a:pPr lvl="2"/>
            <a:r>
              <a:rPr lang="fr-FR" dirty="0"/>
              <a:t>Importance connaissance des termes histologiques</a:t>
            </a:r>
          </a:p>
          <a:p>
            <a:pPr lvl="2"/>
            <a:r>
              <a:rPr lang="fr-FR" dirty="0"/>
              <a:t>Connaissance des suites en cas de lésions péjoratives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fr-FR" dirty="0"/>
              <a:t>Le compte-rendu </a:t>
            </a:r>
            <a:r>
              <a:rPr lang="fr-FR" dirty="0" smtClean="0"/>
              <a:t>histologique</a:t>
            </a:r>
            <a:endParaRPr lang="fr-FR" baseline="30000" dirty="0"/>
          </a:p>
        </p:txBody>
      </p:sp>
      <p:sp>
        <p:nvSpPr>
          <p:cNvPr id="64515" name="Rectangle 5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40000"/>
              </a:lnSpc>
            </a:pPr>
            <a:r>
              <a:rPr lang="fr-FR" sz="2400"/>
              <a:t>Conclusion :</a:t>
            </a:r>
          </a:p>
          <a:p>
            <a:pPr lvl="1" eaLnBrk="1" hangingPunct="1">
              <a:lnSpc>
                <a:spcPct val="140000"/>
              </a:lnSpc>
            </a:pPr>
            <a:r>
              <a:rPr lang="fr-FR" sz="2000"/>
              <a:t>l’exérèse a porté sur ce que l’on souhaitait</a:t>
            </a:r>
          </a:p>
          <a:p>
            <a:pPr lvl="1" eaLnBrk="1" hangingPunct="1">
              <a:lnSpc>
                <a:spcPct val="140000"/>
              </a:lnSpc>
            </a:pPr>
            <a:r>
              <a:rPr lang="fr-FR" sz="2000"/>
              <a:t>le diagnostic est posé : cohérence anatomo-radio-clinique</a:t>
            </a:r>
          </a:p>
          <a:p>
            <a:pPr lvl="1" eaLnBrk="1" hangingPunct="1">
              <a:lnSpc>
                <a:spcPct val="140000"/>
              </a:lnSpc>
            </a:pPr>
            <a:r>
              <a:rPr lang="fr-FR" sz="2000"/>
              <a:t>le pronostic est apprécié</a:t>
            </a:r>
          </a:p>
          <a:p>
            <a:pPr eaLnBrk="1" hangingPunct="1">
              <a:lnSpc>
                <a:spcPct val="140000"/>
              </a:lnSpc>
            </a:pPr>
            <a:r>
              <a:rPr lang="fr-FR" sz="2400"/>
              <a:t>On définit une conduite pratique :</a:t>
            </a:r>
          </a:p>
          <a:p>
            <a:pPr lvl="1" eaLnBrk="1" hangingPunct="1">
              <a:lnSpc>
                <a:spcPct val="140000"/>
              </a:lnSpc>
            </a:pPr>
            <a:r>
              <a:rPr lang="fr-FR" sz="2000"/>
              <a:t>malignité : information et choix (Xdisciplinaire) du traitement</a:t>
            </a:r>
          </a:p>
          <a:p>
            <a:pPr lvl="1" eaLnBrk="1" hangingPunct="1">
              <a:lnSpc>
                <a:spcPct val="140000"/>
              </a:lnSpc>
            </a:pPr>
            <a:r>
              <a:rPr lang="fr-FR" sz="2000"/>
              <a:t>sein bénin non à risque =&gt; surveillance usuelle</a:t>
            </a:r>
          </a:p>
          <a:p>
            <a:pPr lvl="1" eaLnBrk="1" hangingPunct="1">
              <a:lnSpc>
                <a:spcPct val="140000"/>
              </a:lnSpc>
            </a:pPr>
            <a:r>
              <a:rPr lang="fr-FR" sz="2000"/>
              <a:t>sein bénin à risque =&gt; surveillance particulière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Pourquoi</a:t>
            </a:r>
            <a:r>
              <a:rPr lang="fr-FR" dirty="0" smtClean="0"/>
              <a:t> ne pas </a:t>
            </a:r>
            <a:r>
              <a:rPr lang="fr-FR" dirty="0" err="1" smtClean="0"/>
              <a:t>microbiopsier</a:t>
            </a:r>
            <a:r>
              <a:rPr lang="fr-FR" dirty="0" smtClean="0"/>
              <a:t> toutes les lésions ?</a:t>
            </a:r>
            <a:endParaRPr lang="fr-FR" dirty="0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988" y="1371600"/>
            <a:ext cx="8964612" cy="4724400"/>
          </a:xfrm>
        </p:spPr>
        <p:txBody>
          <a:bodyPr/>
          <a:lstStyle/>
          <a:p>
            <a:r>
              <a:rPr lang="fr-FR" sz="2000" dirty="0"/>
              <a:t> </a:t>
            </a:r>
            <a:r>
              <a:rPr lang="fr-FR" dirty="0"/>
              <a:t>Inutile:</a:t>
            </a:r>
          </a:p>
          <a:p>
            <a:pPr lvl="1"/>
            <a:r>
              <a:rPr lang="fr-FR" sz="3200" dirty="0"/>
              <a:t>ACR 2 = 0 % cancers</a:t>
            </a:r>
          </a:p>
          <a:p>
            <a:pPr lvl="1"/>
            <a:r>
              <a:rPr lang="fr-FR" sz="3200" dirty="0"/>
              <a:t>ACR 3: </a:t>
            </a:r>
          </a:p>
          <a:p>
            <a:pPr lvl="2"/>
            <a:r>
              <a:rPr lang="fr-FR" sz="3200" dirty="0"/>
              <a:t> &lt; 5 % cancers</a:t>
            </a:r>
          </a:p>
          <a:p>
            <a:pPr lvl="2"/>
            <a:r>
              <a:rPr lang="fr-FR" sz="3200" dirty="0"/>
              <a:t> surveillance à </a:t>
            </a:r>
            <a:r>
              <a:rPr lang="fr-FR" sz="3200" u="sng" dirty="0"/>
              <a:t>6 mois</a:t>
            </a:r>
            <a:r>
              <a:rPr lang="fr-FR" sz="3200" dirty="0"/>
              <a:t> permet de dépister les lésions rapidement évolutives = dangereuses 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57200"/>
            <a:ext cx="9144000" cy="1981200"/>
          </a:xfrm>
        </p:spPr>
        <p:txBody>
          <a:bodyPr/>
          <a:lstStyle/>
          <a:p>
            <a:pPr marL="1028700" indent="-1028700"/>
            <a:r>
              <a:rPr lang="fr-FR"/>
              <a:t>En résumé: A.C.R  et PRÉLÈVEMENTS 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581400"/>
            <a:ext cx="7467600" cy="914400"/>
          </a:xfrm>
          <a:solidFill>
            <a:srgbClr val="101012"/>
          </a:solidFill>
        </p:spPr>
        <p:txBody>
          <a:bodyPr/>
          <a:lstStyle/>
          <a:p>
            <a:r>
              <a:rPr lang="fr-FR" sz="3200" dirty="0">
                <a:solidFill>
                  <a:schemeClr val="bg1"/>
                </a:solidFill>
              </a:rPr>
              <a:t>Une image - Quelle technique ?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8001000" cy="1524000"/>
          </a:xfrm>
        </p:spPr>
        <p:txBody>
          <a:bodyPr/>
          <a:lstStyle/>
          <a:p>
            <a:r>
              <a:rPr lang="fr-FR"/>
              <a:t>OPACITES-NODULES</a:t>
            </a:r>
            <a:br>
              <a:rPr lang="fr-FR"/>
            </a:br>
            <a:r>
              <a:rPr lang="fr-FR"/>
              <a:t>A.C.R 4 et A.C.R 5</a:t>
            </a:r>
          </a:p>
        </p:txBody>
      </p:sp>
      <p:pic>
        <p:nvPicPr>
          <p:cNvPr id="108547" name="Picture 3" descr="L1"/>
          <p:cNvPicPr>
            <a:picLocks noChangeAspect="1" noChangeArrowheads="1"/>
          </p:cNvPicPr>
          <p:nvPr/>
        </p:nvPicPr>
        <p:blipFill>
          <a:blip r:embed="rId2">
            <a:lum bright="-18000" contrast="48000"/>
          </a:blip>
          <a:srcRect l="42085" t="47499" r="9816" b="19989"/>
          <a:stretch>
            <a:fillRect/>
          </a:stretch>
        </p:blipFill>
        <p:spPr bwMode="auto">
          <a:xfrm>
            <a:off x="5334000" y="1905000"/>
            <a:ext cx="3048000" cy="385445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08548" name="Picture 4" descr="L3"/>
          <p:cNvPicPr>
            <a:picLocks noChangeAspect="1" noChangeArrowheads="1"/>
          </p:cNvPicPr>
          <p:nvPr/>
        </p:nvPicPr>
        <p:blipFill>
          <a:blip r:embed="rId3">
            <a:lum bright="-12000" contrast="6000"/>
          </a:blip>
          <a:srcRect l="65030" t="53876" r="9514" b="11107"/>
          <a:stretch>
            <a:fillRect/>
          </a:stretch>
        </p:blipFill>
        <p:spPr bwMode="auto">
          <a:xfrm>
            <a:off x="533400" y="1905000"/>
            <a:ext cx="3808413" cy="3900488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0720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11175" y="5486400"/>
            <a:ext cx="8001000" cy="1295400"/>
          </a:xfrm>
          <a:solidFill>
            <a:schemeClr val="tx1"/>
          </a:solidFill>
        </p:spPr>
        <p:txBody>
          <a:bodyPr/>
          <a:lstStyle/>
          <a:p>
            <a:pPr algn="ctr">
              <a:buFontTx/>
              <a:buNone/>
            </a:pPr>
            <a:r>
              <a:rPr lang="fr-FR" sz="2000" b="1" dirty="0">
                <a:solidFill>
                  <a:srgbClr val="FFFFFF"/>
                </a:solidFill>
              </a:rPr>
              <a:t>MICROBIOPSIE</a:t>
            </a:r>
          </a:p>
          <a:p>
            <a:pPr algn="ctr">
              <a:buFontTx/>
              <a:buNone/>
            </a:pPr>
            <a:r>
              <a:rPr lang="fr-FR" sz="2000" dirty="0">
                <a:solidFill>
                  <a:srgbClr val="FFFFFF"/>
                </a:solidFill>
              </a:rPr>
              <a:t>sous contrôle échographique ou stéréotaxique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0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05" grpId="0" build="p" animBg="1" autoUpdateAnimBg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7848600" cy="1371600"/>
          </a:xfrm>
        </p:spPr>
        <p:txBody>
          <a:bodyPr>
            <a:normAutofit fontScale="90000"/>
          </a:bodyPr>
          <a:lstStyle/>
          <a:p>
            <a:r>
              <a:rPr lang="fr-FR"/>
              <a:t>MICROCALCIFICATIONS</a:t>
            </a:r>
            <a:br>
              <a:rPr lang="fr-FR"/>
            </a:br>
            <a:r>
              <a:rPr lang="fr-FR"/>
              <a:t>A.C.R 4 et 5</a:t>
            </a:r>
          </a:p>
        </p:txBody>
      </p:sp>
      <p:pic>
        <p:nvPicPr>
          <p:cNvPr id="109571" name="Picture 3" descr="S20012AGR"/>
          <p:cNvPicPr>
            <a:picLocks noChangeAspect="1" noChangeArrowheads="1"/>
          </p:cNvPicPr>
          <p:nvPr/>
        </p:nvPicPr>
        <p:blipFill>
          <a:blip r:embed="rId2"/>
          <a:srcRect t="8774" b="22917"/>
          <a:stretch>
            <a:fillRect/>
          </a:stretch>
        </p:blipFill>
        <p:spPr bwMode="auto">
          <a:xfrm>
            <a:off x="4787900" y="1700213"/>
            <a:ext cx="4194175" cy="46482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09572" name="Picture 4" descr="S20009 AGR"/>
          <p:cNvPicPr>
            <a:picLocks noChangeAspect="1" noChangeArrowheads="1"/>
          </p:cNvPicPr>
          <p:nvPr/>
        </p:nvPicPr>
        <p:blipFill>
          <a:blip r:embed="rId3">
            <a:lum bright="-10000" contrast="48000"/>
          </a:blip>
          <a:srcRect r="11136" b="17270"/>
          <a:stretch>
            <a:fillRect/>
          </a:stretch>
        </p:blipFill>
        <p:spPr bwMode="auto">
          <a:xfrm>
            <a:off x="323850" y="1700213"/>
            <a:ext cx="4265613" cy="463867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0822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188" y="5634038"/>
            <a:ext cx="7848600" cy="690562"/>
          </a:xfrm>
          <a:solidFill>
            <a:schemeClr val="tx1"/>
          </a:solidFill>
        </p:spPr>
        <p:txBody>
          <a:bodyPr/>
          <a:lstStyle/>
          <a:p>
            <a:pPr algn="ctr">
              <a:buFontTx/>
              <a:buNone/>
            </a:pPr>
            <a:r>
              <a:rPr lang="fr-FR" sz="2000" dirty="0">
                <a:solidFill>
                  <a:srgbClr val="FFFFFF"/>
                </a:solidFill>
              </a:rPr>
              <a:t> </a:t>
            </a:r>
            <a:r>
              <a:rPr lang="fr-FR" sz="2000" b="1" dirty="0">
                <a:solidFill>
                  <a:srgbClr val="FFFFFF"/>
                </a:solidFill>
              </a:rPr>
              <a:t>MACROBIOPSIE SOUS STEREOTAXIE</a:t>
            </a:r>
            <a:endParaRPr lang="fr-FR" sz="2000" dirty="0">
              <a:solidFill>
                <a:srgbClr val="FFFFFF"/>
              </a:solidFill>
            </a:endParaRPr>
          </a:p>
          <a:p>
            <a:pPr algn="ctr">
              <a:buFontTx/>
              <a:buNone/>
            </a:pPr>
            <a:endParaRPr lang="fr-FR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8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>
                                            <p:txEl>
                                              <p:char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8229">
                                            <p:txEl>
                                              <p:char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8229">
                                            <p:txEl>
                                              <p:char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29" grpId="0" build="p" autoUpdateAnimBg="0" advAuto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9144000" cy="1103313"/>
          </a:xfrm>
        </p:spPr>
        <p:txBody>
          <a:bodyPr/>
          <a:lstStyle/>
          <a:p>
            <a:r>
              <a:rPr lang="fr-FR" sz="2600"/>
              <a:t>DESORGANISATION ARCHITECTURALE</a:t>
            </a:r>
          </a:p>
        </p:txBody>
      </p:sp>
      <p:pic>
        <p:nvPicPr>
          <p:cNvPr id="110595" name="Picture 3" descr="s19485mr"/>
          <p:cNvPicPr>
            <a:picLocks noChangeAspect="1" noChangeArrowheads="1"/>
          </p:cNvPicPr>
          <p:nvPr/>
        </p:nvPicPr>
        <p:blipFill>
          <a:blip r:embed="rId2">
            <a:lum bright="-12000" contrast="36000"/>
          </a:blip>
          <a:srcRect l="40092" t="3868" b="3157"/>
          <a:stretch>
            <a:fillRect/>
          </a:stretch>
        </p:blipFill>
        <p:spPr bwMode="auto">
          <a:xfrm>
            <a:off x="1835150" y="1341438"/>
            <a:ext cx="1987550" cy="458152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10596" name="Picture 4" descr="s19485mr"/>
          <p:cNvPicPr>
            <a:picLocks noChangeAspect="1" noChangeArrowheads="1"/>
          </p:cNvPicPr>
          <p:nvPr/>
        </p:nvPicPr>
        <p:blipFill>
          <a:blip r:embed="rId2">
            <a:lum bright="-6000" contrast="48000"/>
          </a:blip>
          <a:srcRect l="51576" t="16238" b="45102"/>
          <a:stretch>
            <a:fillRect/>
          </a:stretch>
        </p:blipFill>
        <p:spPr bwMode="auto">
          <a:xfrm>
            <a:off x="3924300" y="1341438"/>
            <a:ext cx="3856038" cy="45720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0925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187450" y="5949950"/>
            <a:ext cx="7129463" cy="762000"/>
          </a:xfrm>
          <a:solidFill>
            <a:schemeClr val="tx1"/>
          </a:solidFill>
        </p:spPr>
        <p:txBody>
          <a:bodyPr>
            <a:normAutofit fontScale="92500" lnSpcReduction="20000"/>
          </a:bodyPr>
          <a:lstStyle/>
          <a:p>
            <a:pPr algn="ctr">
              <a:buFontTx/>
              <a:buNone/>
            </a:pPr>
            <a:r>
              <a:rPr lang="fr-FR" sz="2800" dirty="0" err="1" smtClean="0">
                <a:solidFill>
                  <a:srgbClr val="FFFFFF"/>
                </a:solidFill>
              </a:rPr>
              <a:t>Microbiopsie</a:t>
            </a:r>
            <a:r>
              <a:rPr lang="fr-FR" sz="2800" dirty="0" smtClean="0">
                <a:solidFill>
                  <a:srgbClr val="FFFFFF"/>
                </a:solidFill>
              </a:rPr>
              <a:t> puis chirurgie systématique quel que soit le résultat de la </a:t>
            </a:r>
            <a:r>
              <a:rPr lang="fr-FR" sz="2800" dirty="0" err="1" smtClean="0">
                <a:solidFill>
                  <a:srgbClr val="FFFFFF"/>
                </a:solidFill>
              </a:rPr>
              <a:t>microbiopsie</a:t>
            </a:r>
            <a:endParaRPr lang="fr-FR" sz="28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253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57200"/>
            <a:ext cx="8915400" cy="1143000"/>
          </a:xfrm>
        </p:spPr>
        <p:txBody>
          <a:bodyPr>
            <a:normAutofit fontScale="90000"/>
          </a:bodyPr>
          <a:lstStyle/>
          <a:p>
            <a:r>
              <a:rPr lang="fr-FR" sz="2600" dirty="0"/>
              <a:t>La patiente revient avec sa mammographie interprétée comme normale.</a:t>
            </a:r>
            <a:br>
              <a:rPr lang="fr-FR" sz="2600" dirty="0"/>
            </a:br>
            <a:r>
              <a:rPr lang="fr-FR" sz="2600" dirty="0"/>
              <a:t>Vous percevez </a:t>
            </a:r>
            <a:r>
              <a:rPr lang="fr-FR" sz="2600" dirty="0" smtClean="0"/>
              <a:t>toujours </a:t>
            </a:r>
            <a:r>
              <a:rPr lang="fr-FR" sz="2600" dirty="0"/>
              <a:t>le nodule. Que proposez vous?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/>
              <a:t>A: Vous proposez de revoir la patiente dans 6 mois</a:t>
            </a:r>
          </a:p>
          <a:p>
            <a:r>
              <a:rPr lang="fr-FR"/>
              <a:t>B: Vous dites à la patiente que cela est rassurant</a:t>
            </a:r>
          </a:p>
          <a:p>
            <a:r>
              <a:rPr lang="fr-FR"/>
              <a:t>C: Vous la renvoyez chez le radiologue en insistant sur la clinique</a:t>
            </a:r>
          </a:p>
          <a:p>
            <a:r>
              <a:rPr lang="fr-FR"/>
              <a:t>D: Vous l ’adressez chez un autre radiologue avec une ordonnance de mammographie standard</a:t>
            </a:r>
          </a:p>
          <a:p>
            <a:r>
              <a:rPr lang="fr-FR"/>
              <a:t>E: Vous prescrivez une IRM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8"/>
          <p:cNvSpPr>
            <a:spLocks noChangeArrowheads="1"/>
          </p:cNvSpPr>
          <p:nvPr/>
        </p:nvSpPr>
        <p:spPr bwMode="auto">
          <a:xfrm>
            <a:off x="395288" y="692150"/>
            <a:ext cx="8208962" cy="4824413"/>
          </a:xfrm>
          <a:prstGeom prst="rect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24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113667" name="Rectangle 4"/>
          <p:cNvSpPr>
            <a:spLocks noChangeArrowheads="1"/>
          </p:cNvSpPr>
          <p:nvPr/>
        </p:nvSpPr>
        <p:spPr bwMode="auto">
          <a:xfrm>
            <a:off x="611188" y="549275"/>
            <a:ext cx="7561262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2400" b="1" dirty="0">
              <a:solidFill>
                <a:srgbClr val="000000"/>
              </a:solidFill>
              <a:latin typeface="Times New Roman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Times New Roman" charset="0"/>
              </a:rPr>
              <a:t>Stratégie diagnostique d’une anomalie suspecte du sein (ACR 4 et 5)</a:t>
            </a:r>
            <a:endParaRPr lang="fr-FR" sz="2400" dirty="0">
              <a:solidFill>
                <a:srgbClr val="000000"/>
              </a:solidFill>
              <a:latin typeface="Times New Roman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2400" dirty="0">
              <a:solidFill>
                <a:srgbClr val="000000"/>
              </a:solidFill>
              <a:latin typeface="Times New Roman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2400" dirty="0">
              <a:solidFill>
                <a:srgbClr val="000000"/>
              </a:solidFill>
              <a:latin typeface="Times New Roman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400" dirty="0">
                <a:solidFill>
                  <a:srgbClr val="000000"/>
                </a:solidFill>
                <a:latin typeface="Times New Roman" charset="0"/>
              </a:rPr>
              <a:t>          clinique </a:t>
            </a:r>
            <a:r>
              <a:rPr lang="fr-FR" sz="2400" dirty="0" err="1">
                <a:solidFill>
                  <a:srgbClr val="000000"/>
                </a:solidFill>
                <a:latin typeface="Times New Roman" charset="0"/>
                <a:sym typeface="Wingdings" charset="2"/>
              </a:rPr>
              <a:t></a:t>
            </a:r>
            <a:r>
              <a:rPr lang="fr-FR" sz="2400" dirty="0">
                <a:solidFill>
                  <a:srgbClr val="000000"/>
                </a:solidFill>
                <a:latin typeface="Times New Roman" charset="0"/>
                <a:sym typeface="Wingdings" charset="2"/>
              </a:rPr>
              <a:t>                   </a:t>
            </a:r>
            <a:r>
              <a:rPr lang="fr-FR" sz="2400" dirty="0" err="1" smtClean="0">
                <a:solidFill>
                  <a:srgbClr val="000000"/>
                </a:solidFill>
                <a:latin typeface="Times New Roman" charset="0"/>
              </a:rPr>
              <a:t>mammographique</a:t>
            </a:r>
            <a:r>
              <a:rPr lang="fr-FR" sz="2400" dirty="0" smtClean="0">
                <a:solidFill>
                  <a:srgbClr val="000000"/>
                </a:solidFill>
                <a:latin typeface="Times New Roman" charset="0"/>
              </a:rPr>
              <a:t> (</a:t>
            </a:r>
            <a:r>
              <a:rPr lang="fr-FR" sz="2400" dirty="0">
                <a:solidFill>
                  <a:srgbClr val="000000"/>
                </a:solidFill>
                <a:latin typeface="Times New Roman" charset="0"/>
              </a:rPr>
              <a:t>écho) 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2400" dirty="0">
              <a:solidFill>
                <a:srgbClr val="000000"/>
              </a:solidFill>
              <a:latin typeface="Times New Roman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2400" dirty="0">
              <a:solidFill>
                <a:srgbClr val="000000"/>
              </a:solidFill>
              <a:latin typeface="Times New Roman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2400" dirty="0">
              <a:solidFill>
                <a:srgbClr val="000000"/>
              </a:solidFill>
              <a:latin typeface="Times New Roman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400" dirty="0">
                <a:solidFill>
                  <a:srgbClr val="000000"/>
                </a:solidFill>
                <a:latin typeface="Times New Roman" charset="0"/>
              </a:rPr>
              <a:t>OPACITE               MICROCAL                  DISTORSION 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400" dirty="0">
                <a:solidFill>
                  <a:srgbClr val="000000"/>
                </a:solidFill>
                <a:latin typeface="Times New Roman" charset="0"/>
              </a:rPr>
              <a:t>       </a:t>
            </a:r>
            <a:r>
              <a:rPr lang="fr-FR" sz="2400" dirty="0" err="1">
                <a:solidFill>
                  <a:srgbClr val="000000"/>
                </a:solidFill>
                <a:latin typeface="Times New Roman" charset="0"/>
                <a:sym typeface="Symbol" charset="2"/>
              </a:rPr>
              <a:t></a:t>
            </a:r>
            <a:r>
              <a:rPr lang="fr-FR" sz="2400" dirty="0">
                <a:solidFill>
                  <a:srgbClr val="000000"/>
                </a:solidFill>
                <a:latin typeface="Times New Roman" charset="0"/>
                <a:sym typeface="Symbol" charset="2"/>
              </a:rPr>
              <a:t>                               </a:t>
            </a:r>
            <a:r>
              <a:rPr lang="fr-FR" sz="2400" dirty="0" err="1">
                <a:solidFill>
                  <a:srgbClr val="000000"/>
                </a:solidFill>
                <a:latin typeface="Times New Roman" charset="0"/>
                <a:sym typeface="Symbol" charset="2"/>
              </a:rPr>
              <a:t></a:t>
            </a:r>
            <a:r>
              <a:rPr lang="fr-FR" sz="2400" dirty="0">
                <a:solidFill>
                  <a:srgbClr val="000000"/>
                </a:solidFill>
                <a:latin typeface="Times New Roman" charset="0"/>
                <a:sym typeface="Symbol" charset="2"/>
              </a:rPr>
              <a:t>                                       </a:t>
            </a:r>
            <a:r>
              <a:rPr lang="fr-FR" sz="2400" dirty="0" err="1">
                <a:solidFill>
                  <a:srgbClr val="000000"/>
                </a:solidFill>
                <a:latin typeface="Times New Roman" charset="0"/>
                <a:sym typeface="Symbol" charset="2"/>
              </a:rPr>
              <a:t></a:t>
            </a:r>
            <a:endParaRPr lang="fr-FR" sz="2400" dirty="0">
              <a:solidFill>
                <a:srgbClr val="000000"/>
              </a:solidFill>
              <a:latin typeface="Times New Roman" charset="0"/>
              <a:sym typeface="Symbol" charset="2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2400" dirty="0">
              <a:solidFill>
                <a:srgbClr val="000000"/>
              </a:solidFill>
              <a:latin typeface="Times New Roman" charset="0"/>
              <a:sym typeface="Symbol" charset="2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400" dirty="0">
                <a:solidFill>
                  <a:srgbClr val="000000"/>
                </a:solidFill>
                <a:latin typeface="Times New Roman" charset="0"/>
                <a:sym typeface="Symbol" charset="2"/>
              </a:rPr>
              <a:t>Micro B                      Macro </a:t>
            </a:r>
            <a:r>
              <a:rPr lang="fr-FR" sz="2400" dirty="0" smtClean="0">
                <a:solidFill>
                  <a:srgbClr val="000000"/>
                </a:solidFill>
                <a:latin typeface="Times New Roman" charset="0"/>
                <a:sym typeface="Symbol" charset="2"/>
              </a:rPr>
              <a:t>B	</a:t>
            </a:r>
            <a:r>
              <a:rPr lang="fr-FR" sz="2400" dirty="0" err="1" smtClean="0">
                <a:solidFill>
                  <a:srgbClr val="000000"/>
                </a:solidFill>
                <a:latin typeface="Times New Roman" charset="0"/>
                <a:sym typeface="Symbol" charset="2"/>
              </a:rPr>
              <a:t>microbiopsie</a:t>
            </a:r>
            <a:r>
              <a:rPr lang="fr-FR" sz="2400" dirty="0" smtClean="0">
                <a:solidFill>
                  <a:srgbClr val="000000"/>
                </a:solidFill>
                <a:latin typeface="Times New Roman" charset="0"/>
                <a:sym typeface="Symbol" charset="2"/>
              </a:rPr>
              <a:t> puis </a:t>
            </a:r>
            <a:r>
              <a:rPr lang="fr-FR" sz="2400" smtClean="0">
                <a:solidFill>
                  <a:srgbClr val="000000"/>
                </a:solidFill>
                <a:latin typeface="Times New Roman" charset="0"/>
                <a:sym typeface="Symbol" charset="2"/>
              </a:rPr>
              <a:t>chir</a:t>
            </a:r>
            <a:endParaRPr lang="fr-FR" sz="2400" dirty="0">
              <a:solidFill>
                <a:srgbClr val="000000"/>
              </a:solidFill>
              <a:latin typeface="Times New Roman" charset="0"/>
              <a:sym typeface="Symbol" charset="2"/>
            </a:endParaRPr>
          </a:p>
        </p:txBody>
      </p:sp>
      <p:sp>
        <p:nvSpPr>
          <p:cNvPr id="113668" name="Line 5"/>
          <p:cNvSpPr>
            <a:spLocks noChangeShapeType="1"/>
          </p:cNvSpPr>
          <p:nvPr/>
        </p:nvSpPr>
        <p:spPr bwMode="auto">
          <a:xfrm flipH="1">
            <a:off x="1295400" y="2819400"/>
            <a:ext cx="2897188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24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113669" name="Line 6"/>
          <p:cNvSpPr>
            <a:spLocks noChangeShapeType="1"/>
          </p:cNvSpPr>
          <p:nvPr/>
        </p:nvSpPr>
        <p:spPr bwMode="auto">
          <a:xfrm flipH="1">
            <a:off x="3886200" y="2819400"/>
            <a:ext cx="936625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24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113670" name="Line 7"/>
          <p:cNvSpPr>
            <a:spLocks noChangeShapeType="1"/>
          </p:cNvSpPr>
          <p:nvPr/>
        </p:nvSpPr>
        <p:spPr bwMode="auto">
          <a:xfrm>
            <a:off x="5791200" y="2895600"/>
            <a:ext cx="12954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24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0" y="5991690"/>
            <a:ext cx="9144000" cy="8663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96950" y="1908175"/>
            <a:ext cx="7375525" cy="1978025"/>
          </a:xfrm>
        </p:spPr>
        <p:txBody>
          <a:bodyPr/>
          <a:lstStyle/>
          <a:p>
            <a:pPr algn="ctr">
              <a:buFontTx/>
              <a:buNone/>
            </a:pPr>
            <a:r>
              <a:rPr lang="fr-FR" sz="4000" b="1" dirty="0"/>
              <a:t>Peut-on avoir un cancer et </a:t>
            </a:r>
          </a:p>
          <a:p>
            <a:pPr algn="ctr">
              <a:buFontTx/>
              <a:buNone/>
            </a:pPr>
            <a:r>
              <a:rPr lang="fr-FR" sz="4000" b="1" dirty="0"/>
              <a:t>une mammographie normale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b="1" dirty="0">
                <a:solidFill>
                  <a:srgbClr val="000000"/>
                </a:solidFill>
              </a:rPr>
              <a:t>Peut-on avoir un cancer et une mammographie normale ?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fr-FR" sz="4000" b="1" dirty="0"/>
              <a:t>OUI !</a:t>
            </a:r>
          </a:p>
          <a:p>
            <a:r>
              <a:rPr lang="fr-FR" sz="2400" dirty="0"/>
              <a:t>1/ qualité technique (contrôle de qualité)</a:t>
            </a:r>
          </a:p>
          <a:p>
            <a:r>
              <a:rPr lang="fr-FR" sz="2400" dirty="0"/>
              <a:t>2/ lecteur (2° lecture, Aide Diagnostic)</a:t>
            </a:r>
          </a:p>
          <a:p>
            <a:r>
              <a:rPr lang="fr-FR" sz="2400" dirty="0"/>
              <a:t>3/ cancers « mal situés » (hors champ</a:t>
            </a:r>
            <a:r>
              <a:rPr lang="fr-FR" sz="2400" dirty="0" smtClean="0"/>
              <a:t>)</a:t>
            </a:r>
          </a:p>
          <a:p>
            <a:pPr lvl="1">
              <a:buNone/>
            </a:pPr>
            <a:r>
              <a:rPr lang="fr-FR" sz="2400" dirty="0" smtClean="0"/>
              <a:t>masqués </a:t>
            </a:r>
            <a:r>
              <a:rPr lang="fr-FR" sz="2400" dirty="0"/>
              <a:t>(seins denses)</a:t>
            </a:r>
          </a:p>
          <a:p>
            <a:pPr>
              <a:buFontTx/>
              <a:buNone/>
            </a:pPr>
            <a:r>
              <a:rPr lang="fr-FR" sz="2400" dirty="0"/>
              <a:t>      </a:t>
            </a:r>
            <a:r>
              <a:rPr lang="fr-FR" sz="2400" dirty="0" smtClean="0"/>
              <a:t> formes </a:t>
            </a:r>
            <a:r>
              <a:rPr lang="fr-FR" sz="2400" dirty="0"/>
              <a:t>particulières (lobulaire, </a:t>
            </a:r>
            <a:r>
              <a:rPr lang="fr-FR" sz="2400" dirty="0" smtClean="0"/>
              <a:t>lésion </a:t>
            </a:r>
            <a:r>
              <a:rPr lang="fr-FR" sz="2400" dirty="0"/>
              <a:t>superficielle,</a:t>
            </a:r>
            <a:r>
              <a:rPr lang="fr-FR" sz="2400" dirty="0" smtClean="0"/>
              <a:t> 				mamelon</a:t>
            </a:r>
            <a:r>
              <a:rPr lang="fr-FR" sz="2400" dirty="0"/>
              <a:t>)</a:t>
            </a:r>
          </a:p>
          <a:p>
            <a:pPr lvl="1">
              <a:buFontTx/>
              <a:buNone/>
            </a:pPr>
            <a:endParaRPr lang="fr-FR" sz="2000" dirty="0"/>
          </a:p>
          <a:p>
            <a:endParaRPr lang="fr-FR" dirty="0"/>
          </a:p>
        </p:txBody>
      </p:sp>
      <p:pic>
        <p:nvPicPr>
          <p:cNvPr id="542724" name="Picture 4" descr="PAGET"/>
          <p:cNvPicPr>
            <a:picLocks noChangeAspect="1" noChangeArrowheads="1"/>
          </p:cNvPicPr>
          <p:nvPr/>
        </p:nvPicPr>
        <p:blipFill>
          <a:blip r:embed="rId2"/>
          <a:srcRect l="2243" t="29523" r="18156" b="18779"/>
          <a:stretch>
            <a:fillRect/>
          </a:stretch>
        </p:blipFill>
        <p:spPr bwMode="auto">
          <a:xfrm>
            <a:off x="4356100" y="4652963"/>
            <a:ext cx="4175125" cy="203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masque COL">
  <a:themeElements>
    <a:clrScheme name="masque CO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asque CO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masque CO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que COL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que COL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que COL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que COL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que COL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que COL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2398</Words>
  <Application>Microsoft Macintosh PowerPoint</Application>
  <PresentationFormat>Présentation à l'écran (4:3)</PresentationFormat>
  <Paragraphs>369</Paragraphs>
  <Slides>70</Slides>
  <Notes>0</Notes>
  <HiddenSlides>0</HiddenSlides>
  <MMClips>0</MMClips>
  <ScaleCrop>false</ScaleCrop>
  <HeadingPairs>
    <vt:vector size="4" baseType="variant">
      <vt:variant>
        <vt:lpstr>Modèle de conception</vt:lpstr>
      </vt:variant>
      <vt:variant>
        <vt:i4>2</vt:i4>
      </vt:variant>
      <vt:variant>
        <vt:lpstr>Titres des diapositives</vt:lpstr>
      </vt:variant>
      <vt:variant>
        <vt:i4>70</vt:i4>
      </vt:variant>
    </vt:vector>
  </HeadingPairs>
  <TitlesOfParts>
    <vt:vector size="72" baseType="lpstr">
      <vt:lpstr>Thème Office</vt:lpstr>
      <vt:lpstr>masque COL</vt:lpstr>
      <vt:lpstr>IMAGERIE ET DIAGNOSTIC PREOPERATOIRE</vt:lpstr>
      <vt:lpstr>Imagerie du sein</vt:lpstr>
      <vt:lpstr>A QUI PRESCRIRE UNE MAMMOGRAPHIE (EN FRANCE) ?</vt:lpstr>
      <vt:lpstr>Les renseignements nécessaires pour le Radiologue</vt:lpstr>
      <vt:lpstr>Un cas clinique….</vt:lpstr>
      <vt:lpstr>Qu ’en pensez vous ?</vt:lpstr>
      <vt:lpstr>La patiente revient avec sa mammographie interprétée comme normale. Vous percevez toujours le nodule. Que proposez vous?</vt:lpstr>
      <vt:lpstr>Diapositive 8</vt:lpstr>
      <vt:lpstr>Peut-on avoir un cancer et une mammographie normale ?</vt:lpstr>
      <vt:lpstr>La patiente revient avec sa mammographie interprétée comme normale. Vous percevez toujours le nodule. Que proposez vous?</vt:lpstr>
      <vt:lpstr>Diapositive 11</vt:lpstr>
      <vt:lpstr>Diapositive 12</vt:lpstr>
      <vt:lpstr>Peut-on avoir un cancer et  une mammographie normale ? OUI</vt:lpstr>
      <vt:lpstr>Diapositive 14</vt:lpstr>
      <vt:lpstr>Faut-il demander une échographie ?</vt:lpstr>
      <vt:lpstr>Faut-il demander une échographie ?</vt:lpstr>
      <vt:lpstr>Votre patiente de 44 ans vient vous voir avec son résultat de bilan sénologique</vt:lpstr>
      <vt:lpstr>Votre patiente de 44 ans vient vous voir avec son résultat de bilan sénologique</vt:lpstr>
      <vt:lpstr>Fiabilité de l ’échographie</vt:lpstr>
      <vt:lpstr>Diapositive 20</vt:lpstr>
      <vt:lpstr>Compte rendu mammographique </vt:lpstr>
      <vt:lpstr>Compte rendu mammographique: Résultats</vt:lpstr>
      <vt:lpstr>CLASSIFICATION A.C.R = proposition de stratégie de prise en charge par le radiologue</vt:lpstr>
      <vt:lpstr>Cas clinique</vt:lpstr>
      <vt:lpstr>Diapositive 25</vt:lpstr>
      <vt:lpstr>Diapositive 26</vt:lpstr>
      <vt:lpstr>Diapositive 27</vt:lpstr>
      <vt:lpstr>CR du radiologue: conclusion</vt:lpstr>
      <vt:lpstr>Quelle CAT proposez vous?</vt:lpstr>
      <vt:lpstr>Quelle CAT proposez vous?</vt:lpstr>
      <vt:lpstr>Diapositive 31</vt:lpstr>
      <vt:lpstr>Pourquoi ?</vt:lpstr>
      <vt:lpstr>Y a-t-il encore une place pour la ponction cytologique?</vt:lpstr>
      <vt:lpstr>Ponction cytologique</vt:lpstr>
      <vt:lpstr>Cas clinique</vt:lpstr>
      <vt:lpstr>Diapositive 36</vt:lpstr>
      <vt:lpstr>Diapositive 37</vt:lpstr>
      <vt:lpstr>Quelle prise en charge proposez vous?</vt:lpstr>
      <vt:lpstr>Quelle prise en charge proposez vous?</vt:lpstr>
      <vt:lpstr>Les différentes techniques per cutanées</vt:lpstr>
      <vt:lpstr>Diapositive 41</vt:lpstr>
      <vt:lpstr>MICROBIOPSIE SOUS STÉRÉOTAXIE: </vt:lpstr>
      <vt:lpstr>Diapositive 43</vt:lpstr>
      <vt:lpstr>Diapositive 44</vt:lpstr>
      <vt:lpstr>BON CENTRAGE </vt:lpstr>
      <vt:lpstr>AIGUILLE A BIOPSIE EN PLACE </vt:lpstr>
      <vt:lpstr>Diapositive 47</vt:lpstr>
      <vt:lpstr>Macrobiopsies percutanées (mammotome*)</vt:lpstr>
      <vt:lpstr>Biopsies percutanées: precautions avant réalisation</vt:lpstr>
      <vt:lpstr>Techniques diagnostiques percutanées: comment choisir ?</vt:lpstr>
      <vt:lpstr>MICROBIOPSIES ( 14 - 16 G)  sous contrôle échographique ou stéréotaxique </vt:lpstr>
      <vt:lpstr>Microbiopsie: sous stéréo ou sous écho?</vt:lpstr>
      <vt:lpstr>MICROCALCIFICATIONS =&gt; MACROBIOPSIE</vt:lpstr>
      <vt:lpstr>Validation de l’ indication de macrobiopsie</vt:lpstr>
      <vt:lpstr>Mme DEL.</vt:lpstr>
      <vt:lpstr>Diapositive 56</vt:lpstr>
      <vt:lpstr>Diapositive 57</vt:lpstr>
      <vt:lpstr>Diapositive 58</vt:lpstr>
      <vt:lpstr> </vt:lpstr>
      <vt:lpstr>Vous recevez le résultat par le laboratoire: Dystrophie et hyperplasie canalaire atypique</vt:lpstr>
      <vt:lpstr>Vous recevez le résultat par le laboratoire: Dystrophie et hyperplasie canalaire atypique</vt:lpstr>
      <vt:lpstr>RCP</vt:lpstr>
      <vt:lpstr>Résultats des biopsies</vt:lpstr>
      <vt:lpstr>Le compte-rendu histologique</vt:lpstr>
      <vt:lpstr>Pourquoi ne pas microbiopsier toutes les lésions ?</vt:lpstr>
      <vt:lpstr>En résumé: A.C.R  et PRÉLÈVEMENTS </vt:lpstr>
      <vt:lpstr>OPACITES-NODULES A.C.R 4 et A.C.R 5</vt:lpstr>
      <vt:lpstr>MICROCALCIFICATIONS A.C.R 4 et 5</vt:lpstr>
      <vt:lpstr>DESORGANISATION ARCHITECTURALE</vt:lpstr>
      <vt:lpstr>Diapositive 70</vt:lpstr>
    </vt:vector>
  </TitlesOfParts>
  <Company>Boulanger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IMAGERIE ET DIAGNOSTIQUE PREOPERATOIRE</dc:title>
  <dc:creator>Loïc Boulanger</dc:creator>
  <cp:lastModifiedBy>Loïc Boulanger</cp:lastModifiedBy>
  <cp:revision>14</cp:revision>
  <dcterms:created xsi:type="dcterms:W3CDTF">2011-12-11T21:26:58Z</dcterms:created>
  <dcterms:modified xsi:type="dcterms:W3CDTF">2011-12-11T21:47:58Z</dcterms:modified>
</cp:coreProperties>
</file>